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2" r:id="rId1"/>
  </p:sldMasterIdLst>
  <p:notesMasterIdLst>
    <p:notesMasterId r:id="rId23"/>
  </p:notesMasterIdLst>
  <p:handoutMasterIdLst>
    <p:handoutMasterId r:id="rId24"/>
  </p:handoutMasterIdLst>
  <p:sldIdLst>
    <p:sldId id="736" r:id="rId2"/>
    <p:sldId id="740" r:id="rId3"/>
    <p:sldId id="737" r:id="rId4"/>
    <p:sldId id="733" r:id="rId5"/>
    <p:sldId id="734" r:id="rId6"/>
    <p:sldId id="735" r:id="rId7"/>
    <p:sldId id="741" r:id="rId8"/>
    <p:sldId id="738" r:id="rId9"/>
    <p:sldId id="739" r:id="rId10"/>
    <p:sldId id="742" r:id="rId11"/>
    <p:sldId id="743" r:id="rId12"/>
    <p:sldId id="744" r:id="rId13"/>
    <p:sldId id="745" r:id="rId14"/>
    <p:sldId id="746" r:id="rId15"/>
    <p:sldId id="747" r:id="rId16"/>
    <p:sldId id="748" r:id="rId17"/>
    <p:sldId id="749" r:id="rId18"/>
    <p:sldId id="750" r:id="rId19"/>
    <p:sldId id="751" r:id="rId20"/>
    <p:sldId id="752" r:id="rId21"/>
    <p:sldId id="753" r:id="rId22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41A39"/>
    <a:srgbClr val="6E6AA4"/>
    <a:srgbClr val="5F5F5F"/>
    <a:srgbClr val="800080"/>
    <a:srgbClr val="00FF00"/>
    <a:srgbClr val="FF0066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1" autoAdjust="0"/>
    <p:restoredTop sz="94652" autoAdjust="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00FA68-8BFB-411C-A20E-E0C7FD27DF6C}" type="datetimeFigureOut">
              <a:rPr lang="ko-KR" altLang="en-US" smtClean="0"/>
              <a:pPr/>
              <a:t>2011-12-01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FC270A-2EAE-4182-8046-22B24BA4AC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24B7BF8-8D97-437D-A63F-560386A0E231}" type="datetimeFigureOut">
              <a:rPr lang="ko-KR" altLang="en-US"/>
              <a:pPr>
                <a:defRPr/>
              </a:pPr>
              <a:t>2011-12-01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E98E548-B410-417D-9543-9EE47D93A20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2275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사진 </a:t>
            </a:r>
            <a:r>
              <a:rPr lang="en-US" altLang="ko-KR" smtClean="0"/>
              <a:t>:http://www.flickr.com/photos/edge714/31099288/</a:t>
            </a:r>
            <a:endParaRPr lang="ko-KR" altLang="en-US" smtClean="0"/>
          </a:p>
        </p:txBody>
      </p:sp>
      <p:sp>
        <p:nvSpPr>
          <p:cNvPr id="18227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E3A3E3-8FA0-4C72-9E09-A9592FEBD62D}" type="slidenum">
              <a:rPr lang="ko-KR" altLang="en-US" smtClean="0"/>
              <a:pPr/>
              <a:t>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329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사진 </a:t>
            </a:r>
            <a:r>
              <a:rPr lang="en-US" altLang="ko-KR" smtClean="0"/>
              <a:t>: http://www.flickr.com/photos/eyedeaz/2967818920/sizes/o/</a:t>
            </a:r>
            <a:endParaRPr lang="ko-KR" altLang="en-US" smtClean="0"/>
          </a:p>
        </p:txBody>
      </p:sp>
      <p:sp>
        <p:nvSpPr>
          <p:cNvPr id="18330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2894B6-A6DE-49CF-92D4-F59BC56C5A61}" type="slidenum">
              <a:rPr lang="ko-KR" altLang="en-US" smtClean="0"/>
              <a:pPr/>
              <a:t>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11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12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13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14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15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16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17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18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19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20</a:t>
            </a:fld>
            <a:endParaRPr lang="ko-KR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125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ko-KR" altLang="en-US" smtClean="0"/>
              <a:t>그림 </a:t>
            </a:r>
            <a:r>
              <a:rPr lang="en-US" altLang="ko-KR" smtClean="0"/>
              <a:t>: http://www.flickr.com/photos/jamesyu/61784469/</a:t>
            </a:r>
            <a:endParaRPr lang="ko-KR" altLang="en-US" smtClean="0"/>
          </a:p>
        </p:txBody>
      </p:sp>
      <p:sp>
        <p:nvSpPr>
          <p:cNvPr id="181252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749E33-E72C-491F-A3F0-4016D4156943}" type="slidenum">
              <a:rPr lang="ko-KR" altLang="en-US" smtClean="0"/>
              <a:pPr/>
              <a:t>21</a:t>
            </a:fld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EB4549A-3BAB-42D1-AD04-EAA802DB606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pic>
        <p:nvPicPr>
          <p:cNvPr id="12" name="Picture 19" descr="atoms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2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18"/>
          <p:cNvSpPr txBox="1">
            <a:spLocks noChangeArrowheads="1"/>
          </p:cNvSpPr>
          <p:nvPr userDrawn="1"/>
        </p:nvSpPr>
        <p:spPr bwMode="auto">
          <a:xfrm rot="19237452">
            <a:off x="4622800" y="5191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ko-KR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14C3D7A-02CA-411C-B367-7A03A3E28EB4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6623979-7B51-45F0-A54B-5A85DAE275E5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B7E2A4DD-D670-495D-9874-873D0629AEFB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521A2233-F122-4107-BAF6-D36922B9FDFC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9BCAFA3-BD1F-4FD6-BC75-473E0EC51FC6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D2E20B0-6D3B-4363-8769-52E73E930424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2BE668E-8BB7-4FD1-B18B-0D69620EDF03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82B8724B-1330-4C54-BA9B-1A6009165FC0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921C5E-6B50-417D-AEB6-3BEA59354AA4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pPr>
              <a:defRPr/>
            </a:pPr>
            <a:fld id="{643C3CFD-FFE9-4E6C-B9EA-D8011141042D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DECCA4F-C78C-43E8-BAE9-82BCBB8A4E19}" type="slidenum">
              <a:rPr lang="en-US" altLang="ko-KR" smtClean="0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0" name="Rectangle 19"/>
          <p:cNvSpPr>
            <a:spLocks noChangeArrowheads="1"/>
          </p:cNvSpPr>
          <p:nvPr userDrawn="1"/>
        </p:nvSpPr>
        <p:spPr bwMode="auto">
          <a:xfrm>
            <a:off x="0" y="-14288"/>
            <a:ext cx="9163050" cy="6735763"/>
          </a:xfrm>
          <a:prstGeom prst="rect">
            <a:avLst/>
          </a:prstGeom>
          <a:solidFill>
            <a:schemeClr val="bg1">
              <a:alpha val="77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pic>
        <p:nvPicPr>
          <p:cNvPr id="11" name="Picture 18" descr="atoms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텍스트 개체 틀 17"/>
          <p:cNvSpPr>
            <a:spLocks noGrp="1"/>
          </p:cNvSpPr>
          <p:nvPr>
            <p:ph type="body" idx="1"/>
          </p:nvPr>
        </p:nvSpPr>
        <p:spPr>
          <a:xfrm>
            <a:off x="1835696" y="5013176"/>
            <a:ext cx="5472608" cy="720080"/>
          </a:xfrm>
        </p:spPr>
        <p:txBody>
          <a:bodyPr>
            <a:normAutofit fontScale="92500"/>
          </a:bodyPr>
          <a:lstStyle/>
          <a:p>
            <a:r>
              <a:rPr lang="en-US" altLang="ko-KR" dirty="0" smtClean="0"/>
              <a:t>&lt;</a:t>
            </a:r>
            <a:r>
              <a:rPr lang="ko-KR" altLang="en-US" dirty="0" smtClean="0"/>
              <a:t>한미</a:t>
            </a:r>
            <a:r>
              <a:rPr lang="en-US" altLang="ko-KR" dirty="0" smtClean="0"/>
              <a:t>FTA </a:t>
            </a:r>
            <a:r>
              <a:rPr lang="ko-KR" altLang="en-US" dirty="0" smtClean="0"/>
              <a:t>폐기 대전비상연석회의</a:t>
            </a:r>
            <a:r>
              <a:rPr lang="en-US" altLang="ko-KR" dirty="0" smtClean="0"/>
              <a:t>&gt;</a:t>
            </a:r>
            <a:endParaRPr lang="ko-KR" altLang="en-US" dirty="0"/>
          </a:p>
        </p:txBody>
      </p:sp>
      <p:sp>
        <p:nvSpPr>
          <p:cNvPr id="19" name="제목 18"/>
          <p:cNvSpPr>
            <a:spLocks noGrp="1"/>
          </p:cNvSpPr>
          <p:nvPr>
            <p:ph type="title"/>
          </p:nvPr>
        </p:nvSpPr>
        <p:spPr>
          <a:xfrm>
            <a:off x="179512" y="1844824"/>
            <a:ext cx="8812088" cy="2592288"/>
          </a:xfrm>
        </p:spPr>
        <p:txBody>
          <a:bodyPr>
            <a:normAutofit fontScale="90000"/>
          </a:bodyPr>
          <a:lstStyle/>
          <a:p>
            <a:r>
              <a:rPr lang="en-US" altLang="ko-KR" sz="6000" dirty="0" smtClean="0"/>
              <a:t> </a:t>
            </a:r>
            <a:r>
              <a:rPr lang="en-US" altLang="ko-KR" sz="6000" dirty="0" smtClean="0">
                <a:solidFill>
                  <a:srgbClr val="FF0000"/>
                </a:solidFill>
              </a:rPr>
              <a:t>1% </a:t>
            </a:r>
            <a:r>
              <a:rPr lang="ko-KR" altLang="en-US" sz="6000" dirty="0" smtClean="0"/>
              <a:t>만을 위한 </a:t>
            </a:r>
            <a:r>
              <a:rPr lang="ko-KR" altLang="en-US" sz="6000" dirty="0" smtClean="0">
                <a:solidFill>
                  <a:srgbClr val="FF0000"/>
                </a:solidFill>
              </a:rPr>
              <a:t>한미 </a:t>
            </a:r>
            <a:r>
              <a:rPr lang="en-US" altLang="ko-KR" sz="6000" dirty="0" smtClean="0">
                <a:solidFill>
                  <a:srgbClr val="FF0000"/>
                </a:solidFill>
              </a:rPr>
              <a:t>FTA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     </a:t>
            </a:r>
            <a:r>
              <a:rPr lang="en-US" altLang="ko-KR" sz="6000" dirty="0" smtClean="0">
                <a:solidFill>
                  <a:srgbClr val="FF0000"/>
                </a:solidFill>
              </a:rPr>
              <a:t>99% </a:t>
            </a:r>
            <a:r>
              <a:rPr lang="ko-KR" altLang="en-US" sz="6000" dirty="0" smtClean="0"/>
              <a:t>의</a:t>
            </a:r>
            <a:r>
              <a:rPr lang="en-US" altLang="ko-KR" sz="6000" dirty="0" smtClean="0"/>
              <a:t> </a:t>
            </a:r>
            <a:r>
              <a:rPr lang="ko-KR" altLang="en-US" sz="6000" dirty="0" smtClean="0"/>
              <a:t>힘으로 저지하자</a:t>
            </a:r>
            <a:r>
              <a:rPr lang="en-US" altLang="ko-KR" sz="6000" dirty="0" smtClean="0"/>
              <a:t>!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제목 18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12088" cy="6120680"/>
          </a:xfrm>
        </p:spPr>
        <p:txBody>
          <a:bodyPr>
            <a:normAutofit/>
          </a:bodyPr>
          <a:lstStyle/>
          <a:p>
            <a:r>
              <a:rPr lang="ko-KR" altLang="en-US" sz="6000" dirty="0" smtClean="0">
                <a:solidFill>
                  <a:srgbClr val="FF0000"/>
                </a:solidFill>
              </a:rPr>
              <a:t>여러분</a:t>
            </a:r>
            <a:r>
              <a:rPr lang="en-US" altLang="ko-KR" sz="6000" dirty="0" smtClean="0">
                <a:solidFill>
                  <a:srgbClr val="FF0000"/>
                </a:solidFill>
              </a:rPr>
              <a:t>! </a:t>
            </a:r>
            <a:r>
              <a:rPr lang="ko-KR" altLang="en-US" sz="3200" dirty="0" smtClean="0"/>
              <a:t>아직도 이런 </a:t>
            </a:r>
            <a:r>
              <a:rPr lang="ko-KR" altLang="en-US" sz="3200" dirty="0" smtClean="0">
                <a:solidFill>
                  <a:srgbClr val="FF0000"/>
                </a:solidFill>
              </a:rPr>
              <a:t>주장</a:t>
            </a:r>
            <a:r>
              <a:rPr lang="ko-KR" altLang="en-US" sz="3200" dirty="0" smtClean="0"/>
              <a:t>을 믿으십니까</a:t>
            </a:r>
            <a:r>
              <a:rPr lang="en-US" altLang="ko-KR" sz="3200" dirty="0" smtClean="0"/>
              <a:t>?</a:t>
            </a:r>
            <a:br>
              <a:rPr lang="en-US" altLang="ko-KR" sz="3200" dirty="0" smtClean="0"/>
            </a:b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>  </a:t>
            </a:r>
            <a:r>
              <a:rPr lang="en-US" altLang="ko-KR" sz="3200" dirty="0" smtClean="0">
                <a:solidFill>
                  <a:srgbClr val="0066FF"/>
                </a:solidFill>
              </a:rPr>
              <a:t>“</a:t>
            </a:r>
            <a:r>
              <a:rPr lang="ko-KR" altLang="en-US" sz="3200" dirty="0" smtClean="0">
                <a:solidFill>
                  <a:srgbClr val="0066FF"/>
                </a:solidFill>
              </a:rPr>
              <a:t>수출위주 국가의 먹고 사는 유일한 길이다</a:t>
            </a:r>
            <a:r>
              <a:rPr lang="en-US" altLang="ko-KR" sz="3200" dirty="0" smtClean="0">
                <a:solidFill>
                  <a:srgbClr val="0066FF"/>
                </a:solidFill>
              </a:rPr>
              <a:t>”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>  </a:t>
            </a:r>
            <a:r>
              <a:rPr lang="en-US" altLang="ko-KR" sz="3200" dirty="0" smtClean="0">
                <a:solidFill>
                  <a:srgbClr val="0066FF"/>
                </a:solidFill>
              </a:rPr>
              <a:t>“</a:t>
            </a:r>
            <a:r>
              <a:rPr lang="ko-KR" altLang="en-US" sz="3200" dirty="0" smtClean="0">
                <a:solidFill>
                  <a:srgbClr val="0066FF"/>
                </a:solidFill>
              </a:rPr>
              <a:t>경쟁력을 강화하려면 </a:t>
            </a:r>
            <a:r>
              <a:rPr lang="en-US" altLang="ko-KR" sz="3200" dirty="0" smtClean="0">
                <a:solidFill>
                  <a:srgbClr val="0066FF"/>
                </a:solidFill>
              </a:rPr>
              <a:t/>
            </a:r>
            <a:br>
              <a:rPr lang="en-US" altLang="ko-KR" sz="3200" dirty="0" smtClean="0">
                <a:solidFill>
                  <a:srgbClr val="0066FF"/>
                </a:solidFill>
              </a:rPr>
            </a:br>
            <a:r>
              <a:rPr lang="en-US" altLang="ko-KR" sz="3200" dirty="0" smtClean="0">
                <a:solidFill>
                  <a:srgbClr val="0066FF"/>
                </a:solidFill>
              </a:rPr>
              <a:t>                     </a:t>
            </a:r>
            <a:r>
              <a:rPr lang="ko-KR" altLang="en-US" sz="3200" dirty="0" smtClean="0">
                <a:solidFill>
                  <a:srgbClr val="0066FF"/>
                </a:solidFill>
              </a:rPr>
              <a:t>초 인류 국가와 </a:t>
            </a:r>
            <a:r>
              <a:rPr lang="ko-KR" altLang="en-US" sz="3200" dirty="0" err="1" smtClean="0">
                <a:solidFill>
                  <a:srgbClr val="0066FF"/>
                </a:solidFill>
              </a:rPr>
              <a:t>맞짱</a:t>
            </a:r>
            <a:r>
              <a:rPr lang="ko-KR" altLang="en-US" sz="3200" dirty="0" smtClean="0">
                <a:solidFill>
                  <a:srgbClr val="0066FF"/>
                </a:solidFill>
              </a:rPr>
              <a:t> 떠야 한다</a:t>
            </a:r>
            <a:r>
              <a:rPr lang="en-US" altLang="ko-KR" sz="3200" dirty="0" smtClean="0">
                <a:solidFill>
                  <a:srgbClr val="0066FF"/>
                </a:solidFill>
              </a:rPr>
              <a:t>”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r>
              <a:rPr lang="en-US" altLang="ko-KR" sz="3200" dirty="0" smtClean="0"/>
              <a:t>    </a:t>
            </a:r>
            <a:r>
              <a:rPr lang="ko-KR" altLang="en-US" sz="3600" dirty="0" smtClean="0"/>
              <a:t>모두 근거 없는  </a:t>
            </a:r>
            <a:r>
              <a:rPr lang="ko-KR" altLang="en-US" sz="5400" dirty="0" smtClean="0">
                <a:solidFill>
                  <a:srgbClr val="FF0000"/>
                </a:solidFill>
              </a:rPr>
              <a:t>망상</a:t>
            </a:r>
            <a:r>
              <a:rPr lang="ko-KR" altLang="en-US" sz="3600" dirty="0" smtClean="0"/>
              <a:t>일 뿐입니다</a:t>
            </a:r>
            <a:r>
              <a:rPr lang="en-US" altLang="ko-KR" sz="3600" dirty="0" smtClean="0"/>
              <a:t>!</a:t>
            </a:r>
            <a:r>
              <a:rPr lang="en-US" altLang="ko-KR" sz="3200" dirty="0" smtClean="0"/>
              <a:t/>
            </a:r>
            <a:br>
              <a:rPr lang="en-US" altLang="ko-KR" sz="3200" dirty="0" smtClean="0"/>
            </a:b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/>
          </a:bodyPr>
          <a:lstStyle/>
          <a:p>
            <a:r>
              <a:rPr lang="ko-KR" altLang="en-US" sz="6000" dirty="0" smtClean="0">
                <a:solidFill>
                  <a:srgbClr val="FF0000"/>
                </a:solidFill>
              </a:rPr>
              <a:t>여러분</a:t>
            </a:r>
            <a:r>
              <a:rPr lang="en-US" altLang="ko-KR" sz="6000" dirty="0" smtClean="0">
                <a:solidFill>
                  <a:srgbClr val="FF0000"/>
                </a:solidFill>
              </a:rPr>
              <a:t>! </a:t>
            </a:r>
            <a:r>
              <a:rPr lang="en-US" altLang="ko-KR" sz="6000" dirty="0" smtClean="0"/>
              <a:t/>
            </a:r>
            <a:br>
              <a:rPr lang="en-US" altLang="ko-KR" sz="6000" dirty="0" smtClean="0"/>
            </a:br>
            <a:r>
              <a:rPr lang="en-US" altLang="ko-KR" sz="6000" dirty="0" smtClean="0"/>
              <a:t>  </a:t>
            </a:r>
            <a:r>
              <a:rPr lang="ko-KR" altLang="en-US" sz="4000" dirty="0" smtClean="0"/>
              <a:t>아직도 날치기 정권 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</a:t>
            </a:r>
            <a:r>
              <a:rPr lang="ko-KR" altLang="en-US" sz="4000" dirty="0" err="1" smtClean="0"/>
              <a:t>이명박</a:t>
            </a:r>
            <a:r>
              <a:rPr lang="ko-KR" altLang="en-US" sz="4000" dirty="0" smtClean="0"/>
              <a:t> 정권과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</a:t>
            </a:r>
            <a:r>
              <a:rPr lang="ko-KR" altLang="en-US" sz="4000" dirty="0" smtClean="0">
                <a:solidFill>
                  <a:schemeClr val="accent2"/>
                </a:solidFill>
              </a:rPr>
              <a:t>수구언론 조</a:t>
            </a:r>
            <a:r>
              <a:rPr lang="en-US" altLang="ko-KR" sz="4000" dirty="0" smtClean="0">
                <a:solidFill>
                  <a:schemeClr val="accent2"/>
                </a:solidFill>
              </a:rPr>
              <a:t>-</a:t>
            </a:r>
            <a:r>
              <a:rPr lang="ko-KR" altLang="en-US" sz="4000" dirty="0" smtClean="0">
                <a:solidFill>
                  <a:schemeClr val="accent2"/>
                </a:solidFill>
              </a:rPr>
              <a:t>중</a:t>
            </a:r>
            <a:r>
              <a:rPr lang="en-US" altLang="ko-KR" sz="4000" dirty="0" smtClean="0">
                <a:solidFill>
                  <a:schemeClr val="accent2"/>
                </a:solidFill>
              </a:rPr>
              <a:t>-</a:t>
            </a:r>
            <a:r>
              <a:rPr lang="ko-KR" altLang="en-US" sz="4000" dirty="0" smtClean="0">
                <a:solidFill>
                  <a:schemeClr val="accent2"/>
                </a:solidFill>
              </a:rPr>
              <a:t>동 언론</a:t>
            </a:r>
            <a:r>
              <a:rPr lang="en-US" altLang="ko-KR" sz="4000" dirty="0" smtClean="0">
                <a:solidFill>
                  <a:schemeClr val="accent2"/>
                </a:solidFill>
              </a:rPr>
              <a:t>,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</a:t>
            </a:r>
            <a:r>
              <a:rPr lang="ko-KR" altLang="en-US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관치 언론 </a:t>
            </a:r>
            <a:r>
              <a:rPr lang="en-US" altLang="ko-KR" sz="4000" dirty="0" smtClean="0">
                <a:solidFill>
                  <a:schemeClr val="tx1"/>
                </a:solidFill>
              </a:rPr>
              <a:t>KBS, MBC, SBS</a:t>
            </a:r>
            <a:r>
              <a:rPr lang="ko-KR" altLang="en-US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의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</a:t>
            </a:r>
            <a:r>
              <a:rPr lang="ko-KR" altLang="en-US" sz="4000" dirty="0" smtClean="0">
                <a:solidFill>
                  <a:srgbClr val="FF0000"/>
                </a:solidFill>
              </a:rPr>
              <a:t>한미</a:t>
            </a:r>
            <a:r>
              <a:rPr lang="en-US" altLang="ko-KR" sz="4000" dirty="0" smtClean="0">
                <a:solidFill>
                  <a:srgbClr val="FF0000"/>
                </a:solidFill>
              </a:rPr>
              <a:t>FTA </a:t>
            </a:r>
            <a:r>
              <a:rPr lang="ko-KR" altLang="en-US" sz="4000" dirty="0" smtClean="0">
                <a:solidFill>
                  <a:srgbClr val="FF0000"/>
                </a:solidFill>
              </a:rPr>
              <a:t>보도를 그대로 </a:t>
            </a: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r>
              <a:rPr lang="en-US" altLang="ko-KR" sz="4000" dirty="0" smtClean="0"/>
              <a:t>                          </a:t>
            </a:r>
            <a:r>
              <a:rPr lang="ko-KR" altLang="en-US" sz="5400" dirty="0" smtClean="0">
                <a:solidFill>
                  <a:schemeClr val="tx1"/>
                </a:solidFill>
              </a:rPr>
              <a:t>믿으십니까</a:t>
            </a:r>
            <a:r>
              <a:rPr lang="en-US" altLang="ko-KR" sz="5400" dirty="0" smtClean="0">
                <a:solidFill>
                  <a:schemeClr val="tx1"/>
                </a:solidFill>
              </a:rPr>
              <a:t>?</a:t>
            </a:r>
            <a:endParaRPr lang="ko-KR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그림 2" descr="61784469_1f77438eb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802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785813" y="1643063"/>
            <a:ext cx="857250" cy="44291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69.3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857375" y="2500313"/>
            <a:ext cx="857250" cy="3571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52.9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928938" y="3214688"/>
            <a:ext cx="857250" cy="28575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48.3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000500" y="3786188"/>
            <a:ext cx="857250" cy="2286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40.0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072063" y="4429125"/>
            <a:ext cx="857250" cy="16430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36.8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21512" name="TextBox 9"/>
          <p:cNvSpPr txBox="1">
            <a:spLocks noChangeArrowheads="1"/>
          </p:cNvSpPr>
          <p:nvPr/>
        </p:nvSpPr>
        <p:spPr bwMode="auto">
          <a:xfrm>
            <a:off x="0" y="188641"/>
            <a:ext cx="6552728" cy="137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tIns="72000" bIns="72000">
            <a:spAutoFit/>
          </a:bodyPr>
          <a:lstStyle/>
          <a:p>
            <a:r>
              <a:rPr lang="ko-KR" altLang="en-US" sz="4800" dirty="0"/>
              <a:t>신문 구독률 </a:t>
            </a:r>
            <a:r>
              <a:rPr lang="en-US" altLang="ko-KR" sz="8000" dirty="0" smtClean="0">
                <a:solidFill>
                  <a:srgbClr val="FF0000"/>
                </a:solidFill>
              </a:rPr>
              <a:t>½</a:t>
            </a:r>
            <a:r>
              <a:rPr lang="en-US" altLang="ko-KR" sz="4800" dirty="0" smtClean="0"/>
              <a:t> </a:t>
            </a:r>
            <a:r>
              <a:rPr lang="ko-KR" altLang="en-US" sz="4800" dirty="0" err="1" smtClean="0"/>
              <a:t>반토막</a:t>
            </a:r>
            <a:endParaRPr lang="en-US" altLang="ko-KR" sz="4800" dirty="0"/>
          </a:p>
        </p:txBody>
      </p:sp>
      <p:sp>
        <p:nvSpPr>
          <p:cNvPr id="11" name="TextBox 10"/>
          <p:cNvSpPr txBox="1"/>
          <p:nvPr/>
        </p:nvSpPr>
        <p:spPr>
          <a:xfrm>
            <a:off x="785813" y="5715000"/>
            <a:ext cx="857250" cy="338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1996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57375" y="5715000"/>
            <a:ext cx="857250" cy="338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2002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28938" y="5715000"/>
            <a:ext cx="857250" cy="338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2004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0500" y="5715000"/>
            <a:ext cx="857250" cy="3381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2006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72063" y="5715000"/>
            <a:ext cx="857250" cy="33813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2008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그림 13" descr="31099288_763abfbb8b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Box 2"/>
          <p:cNvSpPr txBox="1">
            <a:spLocks noChangeArrowheads="1"/>
          </p:cNvSpPr>
          <p:nvPr/>
        </p:nvSpPr>
        <p:spPr bwMode="auto">
          <a:xfrm>
            <a:off x="4857750" y="142875"/>
            <a:ext cx="3795713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72000" bIns="72000">
            <a:spAutoFit/>
          </a:bodyPr>
          <a:lstStyle/>
          <a:p>
            <a:pPr algn="r"/>
            <a:r>
              <a:rPr kumimoji="0" lang="ko-KR" altLang="en-US" sz="3200" b="0" dirty="0">
                <a:solidFill>
                  <a:schemeClr val="bg1"/>
                </a:solidFill>
                <a:latin typeface="다음_Regular" pitchFamily="2" charset="-127"/>
                <a:ea typeface="다음_Regular" pitchFamily="2" charset="-127"/>
              </a:rPr>
              <a:t>인터넷 이용률</a:t>
            </a:r>
            <a:endParaRPr kumimoji="0" lang="en-US" altLang="ko-KR" sz="3200" b="0" dirty="0">
              <a:solidFill>
                <a:schemeClr val="bg1"/>
              </a:solidFill>
              <a:latin typeface="다음_Regular" pitchFamily="2" charset="-127"/>
              <a:ea typeface="다음_Regular" pitchFamily="2" charset="-127"/>
            </a:endParaRPr>
          </a:p>
          <a:p>
            <a:pPr algn="r"/>
            <a:r>
              <a:rPr kumimoji="0" lang="en-US" altLang="ko-KR" sz="6000" b="0" dirty="0">
                <a:solidFill>
                  <a:srgbClr val="99CCFF"/>
                </a:solidFill>
                <a:latin typeface="다음_Regular" pitchFamily="2" charset="-127"/>
                <a:ea typeface="다음_Regular" pitchFamily="2" charset="-127"/>
              </a:rPr>
              <a:t>77</a:t>
            </a:r>
            <a:r>
              <a:rPr kumimoji="0" lang="en-US" altLang="ko-KR" sz="6000" b="0" dirty="0" smtClean="0">
                <a:solidFill>
                  <a:srgbClr val="99CCFF"/>
                </a:solidFill>
                <a:latin typeface="다음_Regular" pitchFamily="2" charset="-127"/>
                <a:ea typeface="다음_Regular" pitchFamily="2" charset="-127"/>
              </a:rPr>
              <a:t>%, </a:t>
            </a:r>
            <a:r>
              <a:rPr kumimoji="0" lang="ko-KR" altLang="en-US" sz="6000" b="0" dirty="0" smtClean="0">
                <a:solidFill>
                  <a:srgbClr val="99CCFF"/>
                </a:solidFill>
                <a:latin typeface="다음_Regular" pitchFamily="2" charset="-127"/>
                <a:ea typeface="다음_Regular" pitchFamily="2" charset="-127"/>
              </a:rPr>
              <a:t>급증</a:t>
            </a:r>
            <a:endParaRPr kumimoji="0" lang="en-US" altLang="ko-KR" sz="3200" b="0" dirty="0">
              <a:solidFill>
                <a:srgbClr val="99CCFF"/>
              </a:solidFill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714750" y="3929063"/>
            <a:ext cx="857250" cy="22145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44.7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714875" y="3500438"/>
            <a:ext cx="857250" cy="264318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59.4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715000" y="2786063"/>
            <a:ext cx="857250" cy="335756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70.2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715125" y="2357438"/>
            <a:ext cx="857250" cy="378618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74.8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715250" y="1643063"/>
            <a:ext cx="857250" cy="450056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77.1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%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14750" y="5786438"/>
            <a:ext cx="857250" cy="338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2000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4875" y="5786438"/>
            <a:ext cx="857250" cy="338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2002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0" y="5786438"/>
            <a:ext cx="857250" cy="338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2004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5125" y="5786438"/>
            <a:ext cx="857250" cy="338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2006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15250" y="5786438"/>
            <a:ext cx="857250" cy="33813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0" dirty="0">
                <a:latin typeface="다음_Regular" pitchFamily="2" charset="-127"/>
                <a:ea typeface="다음_Regular" pitchFamily="2" charset="-127"/>
              </a:rPr>
              <a:t>2008</a:t>
            </a:r>
            <a:endParaRPr kumimoji="0" lang="ko-KR" altLang="en-US" sz="1600" b="0" dirty="0">
              <a:latin typeface="다음_Regular" pitchFamily="2" charset="-127"/>
              <a:ea typeface="다음_Regular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그림 2" descr="2967818920_70f07ca094_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3"/>
          <p:cNvSpPr txBox="1">
            <a:spLocks noChangeArrowheads="1"/>
          </p:cNvSpPr>
          <p:nvPr/>
        </p:nvSpPr>
        <p:spPr bwMode="auto">
          <a:xfrm>
            <a:off x="3440113" y="5729288"/>
            <a:ext cx="20812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4800" b="0">
                <a:solidFill>
                  <a:schemeClr val="bg1"/>
                </a:solidFill>
                <a:latin typeface="다음_Regular" pitchFamily="2" charset="-127"/>
                <a:ea typeface="다음_Regular" pitchFamily="2" charset="-127"/>
              </a:rPr>
              <a:t>만족도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395413" y="4451350"/>
            <a:ext cx="1131887" cy="1109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0" dirty="0">
                <a:latin typeface="다음_Regular" pitchFamily="2" charset="-127"/>
                <a:ea typeface="다음_Regular" pitchFamily="2" charset="-127"/>
              </a:rPr>
              <a:t>일간지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636838" y="3976688"/>
            <a:ext cx="1131887" cy="15843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0" dirty="0">
                <a:latin typeface="다음_Regular" pitchFamily="2" charset="-127"/>
                <a:ea typeface="다음_Regular" pitchFamily="2" charset="-127"/>
              </a:rPr>
              <a:t>케이블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878263" y="3575050"/>
            <a:ext cx="1131887" cy="198596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0" dirty="0">
                <a:latin typeface="다음_Regular" pitchFamily="2" charset="-127"/>
                <a:ea typeface="다음_Regular" pitchFamily="2" charset="-127"/>
              </a:rPr>
              <a:t>라디오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119688" y="3063875"/>
            <a:ext cx="1131887" cy="249713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0" dirty="0">
                <a:latin typeface="다음_Regular" pitchFamily="2" charset="-127"/>
                <a:ea typeface="다음_Regular" pitchFamily="2" charset="-127"/>
              </a:rPr>
              <a:t>TV</a:t>
            </a:r>
            <a:endParaRPr kumimoji="0" lang="ko-KR" altLang="en-US" b="0" dirty="0">
              <a:latin typeface="다음_Regular" pitchFamily="2" charset="-127"/>
              <a:ea typeface="다음_Regular" pitchFamily="2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61113" y="2260600"/>
            <a:ext cx="1131887" cy="330041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b="0" dirty="0">
                <a:latin typeface="다음_Regular" pitchFamily="2" charset="-127"/>
                <a:ea typeface="다음_Regular" pitchFamily="2" charset="-127"/>
              </a:rPr>
              <a:t>인터넷</a:t>
            </a:r>
          </a:p>
        </p:txBody>
      </p:sp>
      <p:sp>
        <p:nvSpPr>
          <p:cNvPr id="13" name="TextBox 9"/>
          <p:cNvSpPr txBox="1">
            <a:spLocks noChangeArrowheads="1"/>
          </p:cNvSpPr>
          <p:nvPr/>
        </p:nvSpPr>
        <p:spPr bwMode="auto">
          <a:xfrm>
            <a:off x="628650" y="398463"/>
            <a:ext cx="7975798" cy="1161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tIns="72000" bIns="72000">
            <a:spAutoFit/>
          </a:bodyPr>
          <a:lstStyle/>
          <a:p>
            <a:r>
              <a:rPr kumimoji="0" lang="ko-KR" altLang="en-US" sz="4400" dirty="0" smtClean="0">
                <a:latin typeface="+mj-ea"/>
                <a:ea typeface="+mj-ea"/>
              </a:rPr>
              <a:t>만족도가</a:t>
            </a:r>
            <a:r>
              <a:rPr kumimoji="0" lang="en-US" altLang="ko-KR" sz="3200" b="1" dirty="0" smtClean="0">
                <a:latin typeface="+mj-ea"/>
                <a:ea typeface="+mj-ea"/>
              </a:rPr>
              <a:t>…</a:t>
            </a:r>
            <a:r>
              <a:rPr kumimoji="0" lang="ko-KR" altLang="en-US" sz="3200" b="1" dirty="0" smtClean="0">
                <a:latin typeface="+mj-ea"/>
                <a:ea typeface="+mj-ea"/>
              </a:rPr>
              <a:t> </a:t>
            </a:r>
            <a:r>
              <a:rPr kumimoji="0" lang="en-US" altLang="ko-KR" sz="6600" b="1" dirty="0" smtClean="0">
                <a:latin typeface="+mj-ea"/>
                <a:ea typeface="+mj-ea"/>
              </a:rPr>
              <a:t> </a:t>
            </a:r>
            <a:r>
              <a:rPr kumimoji="0" lang="ko-KR" altLang="en-US" sz="6600" b="0" dirty="0" smtClean="0">
                <a:latin typeface="다음_Regular" pitchFamily="2" charset="-127"/>
                <a:ea typeface="다음_Regular" pitchFamily="2" charset="-127"/>
              </a:rPr>
              <a:t>바뀌고 있다</a:t>
            </a:r>
            <a:endParaRPr kumimoji="0" lang="en-US" altLang="ko-KR" sz="6600" b="0" dirty="0">
              <a:latin typeface="다음_Regular" pitchFamily="2" charset="-127"/>
              <a:ea typeface="다음_Regular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 fontScale="90000"/>
          </a:bodyPr>
          <a:lstStyle/>
          <a:p>
            <a:r>
              <a:rPr lang="ko-KR" altLang="en-US" sz="6000" dirty="0" smtClean="0">
                <a:solidFill>
                  <a:srgbClr val="FF0000"/>
                </a:solidFill>
              </a:rPr>
              <a:t>더 이상 </a:t>
            </a:r>
            <a:r>
              <a:rPr lang="en-US" altLang="ko-KR" sz="2200" dirty="0" smtClean="0">
                <a:solidFill>
                  <a:srgbClr val="FF0000"/>
                </a:solidFill>
              </a:rPr>
              <a:t/>
            </a:r>
            <a:br>
              <a:rPr lang="en-US" altLang="ko-KR" sz="2200" dirty="0" smtClean="0">
                <a:solidFill>
                  <a:srgbClr val="FF0000"/>
                </a:solidFill>
              </a:rPr>
            </a:br>
            <a:r>
              <a:rPr lang="en-US" altLang="ko-KR" sz="2200" dirty="0" smtClean="0">
                <a:solidFill>
                  <a:srgbClr val="FF0000"/>
                </a:solidFill>
              </a:rPr>
              <a:t/>
            </a:r>
            <a:br>
              <a:rPr lang="en-US" altLang="ko-KR" sz="2200" dirty="0" smtClean="0">
                <a:solidFill>
                  <a:srgbClr val="FF0000"/>
                </a:solidFill>
              </a:rPr>
            </a:br>
            <a:r>
              <a:rPr lang="ko-KR" altLang="en-US" sz="6000" dirty="0" smtClean="0">
                <a:solidFill>
                  <a:srgbClr val="FF0000"/>
                </a:solidFill>
              </a:rPr>
              <a:t>국민들은</a:t>
            </a:r>
            <a:r>
              <a:rPr lang="ko-KR" altLang="en-US" sz="6000" dirty="0" smtClean="0">
                <a:solidFill>
                  <a:schemeClr val="tx1"/>
                </a:solidFill>
              </a:rPr>
              <a:t> 속지 않습니다</a:t>
            </a:r>
            <a:r>
              <a:rPr lang="en-US" altLang="ko-KR" sz="6000" dirty="0" smtClean="0">
                <a:solidFill>
                  <a:schemeClr val="tx1"/>
                </a:solidFill>
              </a:rPr>
              <a:t>!</a:t>
            </a:r>
            <a:r>
              <a:rPr lang="en-US" altLang="ko-KR" sz="2200" dirty="0" smtClean="0">
                <a:solidFill>
                  <a:srgbClr val="FF0000"/>
                </a:solidFill>
              </a:rPr>
              <a:t/>
            </a:r>
            <a:br>
              <a:rPr lang="en-US" altLang="ko-KR" sz="2200" dirty="0" smtClean="0">
                <a:solidFill>
                  <a:srgbClr val="FF0000"/>
                </a:solidFill>
              </a:rPr>
            </a:br>
            <a:r>
              <a:rPr lang="en-US" altLang="ko-KR" sz="2200" dirty="0" smtClean="0">
                <a:solidFill>
                  <a:srgbClr val="FF0000"/>
                </a:solidFill>
              </a:rPr>
              <a:t/>
            </a:r>
            <a:br>
              <a:rPr lang="en-US" altLang="ko-KR" sz="2200" dirty="0" smtClean="0">
                <a:solidFill>
                  <a:srgbClr val="FF0000"/>
                </a:solidFill>
              </a:rPr>
            </a:br>
            <a:r>
              <a:rPr lang="ko-KR" altLang="en-US" sz="6000" dirty="0" smtClean="0">
                <a:solidFill>
                  <a:srgbClr val="FF0000"/>
                </a:solidFill>
              </a:rPr>
              <a:t>더 이상 </a:t>
            </a:r>
            <a:r>
              <a:rPr lang="ko-KR" altLang="en-US" sz="6000" dirty="0" smtClean="0">
                <a:solidFill>
                  <a:schemeClr val="tx1"/>
                </a:solidFill>
              </a:rPr>
              <a:t>속아서도 안됩니다</a:t>
            </a:r>
            <a:r>
              <a:rPr lang="en-US" altLang="ko-KR" sz="6000" dirty="0" smtClean="0">
                <a:solidFill>
                  <a:schemeClr val="tx1"/>
                </a:solidFill>
              </a:rPr>
              <a:t>!</a:t>
            </a:r>
            <a:r>
              <a:rPr lang="en-US" altLang="ko-KR" sz="6000" dirty="0" smtClean="0">
                <a:solidFill>
                  <a:srgbClr val="FF0000"/>
                </a:solidFill>
              </a:rPr>
              <a:t/>
            </a:r>
            <a:br>
              <a:rPr lang="en-US" altLang="ko-KR" sz="6000" dirty="0" smtClean="0">
                <a:solidFill>
                  <a:srgbClr val="FF0000"/>
                </a:solidFill>
              </a:rPr>
            </a:br>
            <a:r>
              <a:rPr lang="en-US" altLang="ko-KR" sz="6000" dirty="0" smtClean="0">
                <a:solidFill>
                  <a:srgbClr val="FF0000"/>
                </a:solidFill>
              </a:rPr>
              <a:t/>
            </a:r>
            <a:br>
              <a:rPr lang="en-US" altLang="ko-KR" sz="6000" dirty="0" smtClean="0">
                <a:solidFill>
                  <a:srgbClr val="FF0000"/>
                </a:solidFill>
              </a:rPr>
            </a:br>
            <a:r>
              <a:rPr lang="en-US" altLang="ko-KR" sz="4000" dirty="0" smtClean="0"/>
              <a:t>  </a:t>
            </a:r>
            <a:r>
              <a:rPr lang="ko-KR" altLang="en-US" sz="6700" dirty="0" smtClean="0"/>
              <a:t>자</a:t>
            </a:r>
            <a:r>
              <a:rPr lang="en-US" altLang="ko-KR" sz="6700" dirty="0" smtClean="0"/>
              <a:t>,</a:t>
            </a:r>
            <a:r>
              <a:rPr lang="en-US" altLang="ko-KR" sz="4000" dirty="0" smtClean="0"/>
              <a:t> </a:t>
            </a:r>
            <a:r>
              <a:rPr lang="ko-KR" altLang="en-US" sz="4000" dirty="0" smtClean="0"/>
              <a:t>이제 한미</a:t>
            </a:r>
            <a:r>
              <a:rPr lang="en-US" altLang="ko-KR" sz="4000" dirty="0" smtClean="0"/>
              <a:t>FTA </a:t>
            </a:r>
            <a:r>
              <a:rPr lang="ko-KR" altLang="en-US" sz="3600" dirty="0" smtClean="0"/>
              <a:t>무엇이 </a:t>
            </a: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>                                   </a:t>
            </a:r>
            <a:r>
              <a:rPr lang="ko-KR" altLang="en-US" sz="4000" dirty="0" smtClean="0"/>
              <a:t>문제인지 살펴 보겠습니다</a:t>
            </a:r>
            <a:r>
              <a:rPr lang="en-US" altLang="ko-KR" sz="4000" dirty="0" smtClean="0"/>
              <a:t>!</a:t>
            </a:r>
            <a:endParaRPr lang="ko-KR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ko-KR" altLang="en-US" dirty="0" smtClean="0">
                <a:solidFill>
                  <a:schemeClr val="tx1"/>
                </a:solidFill>
              </a:rPr>
              <a:t>한미</a:t>
            </a:r>
            <a:r>
              <a:rPr lang="en-US" altLang="ko-KR" dirty="0" smtClean="0">
                <a:solidFill>
                  <a:schemeClr val="tx1"/>
                </a:solidFill>
              </a:rPr>
              <a:t>FTA</a:t>
            </a:r>
            <a:r>
              <a:rPr lang="ko-KR" altLang="en-US" dirty="0" smtClean="0">
                <a:solidFill>
                  <a:schemeClr val="tx1"/>
                </a:solidFill>
              </a:rPr>
              <a:t>는 </a:t>
            </a:r>
            <a:r>
              <a:rPr lang="en-US" altLang="ko-KR" dirty="0" smtClean="0">
                <a:solidFill>
                  <a:srgbClr val="FF0000"/>
                </a:solidFill>
              </a:rPr>
              <a:t>1% </a:t>
            </a:r>
            <a:r>
              <a:rPr lang="ko-KR" altLang="en-US" dirty="0" smtClean="0">
                <a:solidFill>
                  <a:srgbClr val="FF0000"/>
                </a:solidFill>
              </a:rPr>
              <a:t>부자와 </a:t>
            </a:r>
            <a:r>
              <a:rPr lang="en-US" altLang="ko-KR" dirty="0" smtClean="0">
                <a:solidFill>
                  <a:srgbClr val="FF0000"/>
                </a:solidFill>
              </a:rPr>
              <a:t/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en-US" altLang="ko-KR" dirty="0" smtClean="0">
                <a:solidFill>
                  <a:srgbClr val="FF0000"/>
                </a:solidFill>
              </a:rPr>
              <a:t>          </a:t>
            </a:r>
            <a:r>
              <a:rPr lang="ko-KR" altLang="en-US" dirty="0" smtClean="0">
                <a:solidFill>
                  <a:srgbClr val="FF0000"/>
                </a:solidFill>
              </a:rPr>
              <a:t>재벌만을 </a:t>
            </a:r>
            <a:r>
              <a:rPr lang="ko-KR" altLang="en-US" dirty="0" smtClean="0">
                <a:solidFill>
                  <a:schemeClr val="tx1"/>
                </a:solidFill>
              </a:rPr>
              <a:t>위한 협정입니다</a:t>
            </a:r>
            <a:r>
              <a:rPr lang="en-US" altLang="ko-KR" dirty="0" smtClean="0">
                <a:solidFill>
                  <a:schemeClr val="tx1"/>
                </a:solidFill>
              </a:rPr>
              <a:t>. </a:t>
            </a: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ko-KR" altLang="en-US" sz="3100" dirty="0" smtClean="0">
                <a:solidFill>
                  <a:srgbClr val="FF0000"/>
                </a:solidFill>
              </a:rPr>
              <a:t>투자자 강제 중재</a:t>
            </a:r>
            <a:r>
              <a:rPr lang="en-US" altLang="ko-KR" sz="3100" dirty="0" smtClean="0">
                <a:solidFill>
                  <a:srgbClr val="FF0000"/>
                </a:solidFill>
              </a:rPr>
              <a:t>(ISD) </a:t>
            </a:r>
            <a:r>
              <a:rPr lang="ko-KR" altLang="en-US" sz="3100" dirty="0" smtClean="0">
                <a:solidFill>
                  <a:srgbClr val="FF0000"/>
                </a:solidFill>
              </a:rPr>
              <a:t>제도</a:t>
            </a:r>
            <a:r>
              <a:rPr lang="en-US" altLang="ko-KR" sz="3100" dirty="0" smtClean="0">
                <a:solidFill>
                  <a:srgbClr val="FF0000"/>
                </a:solidFill>
              </a:rPr>
              <a:t> </a:t>
            </a:r>
            <a:r>
              <a:rPr lang="ko-KR" altLang="en-US" sz="3100" dirty="0" smtClean="0"/>
              <a:t>도입으로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3100" dirty="0" smtClean="0"/>
              <a:t>         </a:t>
            </a:r>
            <a:r>
              <a:rPr lang="ko-KR" altLang="en-US" sz="3100" dirty="0" smtClean="0">
                <a:solidFill>
                  <a:schemeClr val="accent5"/>
                </a:solidFill>
              </a:rPr>
              <a:t>기업을 규제할 공공정책 시행이 </a:t>
            </a:r>
            <a:r>
              <a:rPr lang="ko-KR" altLang="en-US" sz="3100" dirty="0" smtClean="0"/>
              <a:t>불가능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2700" dirty="0" smtClean="0">
                <a:solidFill>
                  <a:srgbClr val="FF0000"/>
                </a:solidFill>
              </a:rPr>
              <a:t>+ FTA</a:t>
            </a:r>
            <a:r>
              <a:rPr lang="ko-KR" altLang="en-US" sz="2700" dirty="0" smtClean="0">
                <a:solidFill>
                  <a:srgbClr val="FF0000"/>
                </a:solidFill>
              </a:rPr>
              <a:t>는 </a:t>
            </a:r>
            <a:r>
              <a:rPr lang="ko-KR" altLang="en-US" sz="2700" spc="-100" dirty="0" smtClean="0"/>
              <a:t>공기업 민영화로 전기</a:t>
            </a:r>
            <a:r>
              <a:rPr lang="en-US" altLang="ko-KR" sz="2700" spc="-100" dirty="0" smtClean="0"/>
              <a:t>,</a:t>
            </a:r>
            <a:r>
              <a:rPr lang="ko-KR" altLang="en-US" sz="2700" spc="-100" dirty="0" smtClean="0"/>
              <a:t>수도</a:t>
            </a:r>
            <a:r>
              <a:rPr lang="en-US" altLang="ko-KR" sz="2700" spc="-100" dirty="0" smtClean="0"/>
              <a:t>,</a:t>
            </a:r>
            <a:r>
              <a:rPr lang="ko-KR" altLang="en-US" sz="2700" spc="-100" dirty="0" smtClean="0"/>
              <a:t>가스요금 폭등시키는 협정 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1100" dirty="0" smtClean="0"/>
              <a:t> </a:t>
            </a:r>
            <a:br>
              <a:rPr lang="en-US" altLang="ko-KR" sz="1100" dirty="0" smtClean="0"/>
            </a:br>
            <a:r>
              <a:rPr lang="en-US" altLang="ko-KR" sz="2700" dirty="0" smtClean="0">
                <a:solidFill>
                  <a:srgbClr val="FF0000"/>
                </a:solidFill>
              </a:rPr>
              <a:t>+ FTA</a:t>
            </a:r>
            <a:r>
              <a:rPr lang="ko-KR" altLang="en-US" sz="2700" dirty="0" smtClean="0">
                <a:solidFill>
                  <a:srgbClr val="FF0000"/>
                </a:solidFill>
              </a:rPr>
              <a:t>는 </a:t>
            </a:r>
            <a:r>
              <a:rPr lang="ko-KR" altLang="en-US" sz="2700" spc="-100" dirty="0" smtClean="0"/>
              <a:t>물가폭등해도 민영화된 기업 다시 공기업화 할 수 없음</a:t>
            </a:r>
            <a:r>
              <a:rPr lang="en-US" altLang="ko-KR" sz="1100" spc="-100" dirty="0" smtClean="0"/>
              <a:t/>
            </a:r>
            <a:br>
              <a:rPr lang="en-US" altLang="ko-KR" sz="1100" spc="-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2700" dirty="0" smtClean="0">
                <a:solidFill>
                  <a:srgbClr val="FF0000"/>
                </a:solidFill>
              </a:rPr>
              <a:t>+ FTA</a:t>
            </a:r>
            <a:r>
              <a:rPr lang="ko-KR" altLang="en-US" sz="2700" dirty="0" smtClean="0">
                <a:solidFill>
                  <a:srgbClr val="FF0000"/>
                </a:solidFill>
              </a:rPr>
              <a:t>는 </a:t>
            </a:r>
            <a:r>
              <a:rPr lang="ko-KR" altLang="en-US" sz="2700" spc="-100" dirty="0" smtClean="0"/>
              <a:t>규제완화가 된 제도를 다시 되돌릴수 없는 협상</a:t>
            </a: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2700" dirty="0" smtClean="0">
                <a:solidFill>
                  <a:srgbClr val="FF0000"/>
                </a:solidFill>
              </a:rPr>
              <a:t>+ </a:t>
            </a:r>
            <a:r>
              <a:rPr lang="ko-KR" altLang="en-US" sz="2700" dirty="0" smtClean="0"/>
              <a:t>영세상인을 보호하는 제도는 </a:t>
            </a:r>
            <a:r>
              <a:rPr lang="ko-KR" altLang="en-US" sz="2700" dirty="0" smtClean="0">
                <a:solidFill>
                  <a:srgbClr val="FF0000"/>
                </a:solidFill>
              </a:rPr>
              <a:t>한미</a:t>
            </a:r>
            <a:r>
              <a:rPr lang="en-US" altLang="ko-KR" sz="2700" dirty="0" smtClean="0">
                <a:solidFill>
                  <a:srgbClr val="FF0000"/>
                </a:solidFill>
              </a:rPr>
              <a:t>FTA </a:t>
            </a:r>
            <a:r>
              <a:rPr lang="ko-KR" altLang="en-US" sz="2700" dirty="0" smtClean="0">
                <a:solidFill>
                  <a:srgbClr val="FF0000"/>
                </a:solidFill>
              </a:rPr>
              <a:t>협정위반</a:t>
            </a:r>
            <a:r>
              <a:rPr lang="en-US" altLang="ko-KR" sz="2700" dirty="0" smtClean="0"/>
              <a:t/>
            </a:r>
            <a:br>
              <a:rPr lang="en-US" altLang="ko-KR" sz="2700" dirty="0" smtClean="0"/>
            </a:br>
            <a:r>
              <a:rPr lang="en-US" altLang="ko-KR" sz="2700" dirty="0" smtClean="0"/>
              <a:t/>
            </a:r>
            <a:br>
              <a:rPr lang="en-US" altLang="ko-KR" sz="2700" dirty="0" smtClean="0"/>
            </a:br>
            <a:r>
              <a:rPr lang="en-US" altLang="ko-KR" sz="1100" dirty="0" smtClean="0"/>
              <a:t/>
            </a:r>
            <a:br>
              <a:rPr lang="en-US" altLang="ko-KR" sz="1100" dirty="0" smtClean="0"/>
            </a:br>
            <a:r>
              <a:rPr lang="en-US" altLang="ko-KR" sz="3100" dirty="0" smtClean="0"/>
              <a:t>=&gt; </a:t>
            </a:r>
            <a:r>
              <a:rPr lang="ko-KR" altLang="en-US" sz="3100" dirty="0" smtClean="0">
                <a:solidFill>
                  <a:srgbClr val="FF0000"/>
                </a:solidFill>
              </a:rPr>
              <a:t>한미 </a:t>
            </a:r>
            <a:r>
              <a:rPr lang="en-US" altLang="ko-KR" sz="3100" dirty="0" smtClean="0">
                <a:solidFill>
                  <a:srgbClr val="FF0000"/>
                </a:solidFill>
              </a:rPr>
              <a:t>FTA</a:t>
            </a:r>
            <a:r>
              <a:rPr lang="ko-KR" altLang="en-US" sz="3100" dirty="0" smtClean="0"/>
              <a:t>는 </a:t>
            </a:r>
            <a:r>
              <a:rPr lang="ko-KR" altLang="en-US" sz="4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나라경제를 망치는 협정</a:t>
            </a:r>
            <a:endParaRPr lang="ko-KR" altLang="en-US" sz="40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ko-KR" altLang="en-US" sz="5400" dirty="0" smtClean="0">
                <a:solidFill>
                  <a:schemeClr val="tx1"/>
                </a:solidFill>
              </a:rPr>
              <a:t>결국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sz="3100" dirty="0" smtClean="0"/>
              <a:t>보호받지 못하는 </a:t>
            </a:r>
            <a:r>
              <a:rPr lang="ko-KR" altLang="en-US" sz="3100" dirty="0" smtClean="0">
                <a:solidFill>
                  <a:srgbClr val="FF0000"/>
                </a:solidFill>
              </a:rPr>
              <a:t>한국농업</a:t>
            </a:r>
            <a:r>
              <a:rPr lang="ko-KR" altLang="en-US" sz="3100" dirty="0" smtClean="0"/>
              <a:t>과 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3100" dirty="0" smtClean="0"/>
              <a:t>                     </a:t>
            </a:r>
            <a:r>
              <a:rPr lang="ko-KR" altLang="en-US" sz="3100" dirty="0" smtClean="0">
                <a:solidFill>
                  <a:srgbClr val="FF0000"/>
                </a:solidFill>
              </a:rPr>
              <a:t>중소기업</a:t>
            </a:r>
            <a:r>
              <a:rPr lang="ko-KR" altLang="en-US" sz="3100" dirty="0" smtClean="0"/>
              <a:t>은  도탄에 빠지는 협정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ko-KR" altLang="en-US" sz="3100" dirty="0" smtClean="0"/>
              <a:t>미국의 대기업과 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ko-KR" altLang="en-US" sz="3100" dirty="0" smtClean="0"/>
              <a:t>한국의 재벌들만을 위한   </a:t>
            </a:r>
            <a:r>
              <a:rPr lang="ko-KR" altLang="en-US" sz="4800" dirty="0" smtClean="0">
                <a:solidFill>
                  <a:srgbClr val="FF0000"/>
                </a:solidFill>
              </a:rPr>
              <a:t>한미</a:t>
            </a:r>
            <a:r>
              <a:rPr lang="en-US" altLang="ko-KR" sz="4800" dirty="0" smtClean="0">
                <a:solidFill>
                  <a:srgbClr val="FF0000"/>
                </a:solidFill>
              </a:rPr>
              <a:t>FTA </a:t>
            </a:r>
            <a:r>
              <a:rPr lang="ko-KR" altLang="en-US" sz="4800" dirty="0" smtClean="0">
                <a:solidFill>
                  <a:srgbClr val="FF0000"/>
                </a:solidFill>
              </a:rPr>
              <a:t>협정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ko-KR" altLang="en-US" sz="5400" dirty="0" smtClean="0"/>
              <a:t>지금부터</a:t>
            </a:r>
            <a:r>
              <a:rPr lang="en-US" altLang="ko-KR" sz="5400" dirty="0" smtClean="0"/>
              <a:t>,</a:t>
            </a:r>
            <a:r>
              <a:rPr lang="en-US" altLang="ko-KR" sz="3100" dirty="0" smtClean="0"/>
              <a:t> </a:t>
            </a:r>
            <a:r>
              <a:rPr lang="ko-KR" altLang="en-US" sz="3100" dirty="0" smtClean="0"/>
              <a:t>한미 </a:t>
            </a:r>
            <a:r>
              <a:rPr lang="en-US" altLang="ko-KR" sz="3100" dirty="0" smtClean="0"/>
              <a:t>FTA</a:t>
            </a:r>
            <a:r>
              <a:rPr lang="ko-KR" altLang="en-US" sz="3100" dirty="0" smtClean="0"/>
              <a:t>가</a:t>
            </a:r>
            <a:r>
              <a:rPr lang="en-US" altLang="ko-KR" sz="3100" dirty="0" smtClean="0"/>
              <a:t/>
            </a:r>
            <a:br>
              <a:rPr lang="en-US" altLang="ko-KR" sz="3100" dirty="0" smtClean="0"/>
            </a:br>
            <a:r>
              <a:rPr lang="ko-KR" altLang="en-US" sz="4000" dirty="0" smtClean="0">
                <a:solidFill>
                  <a:srgbClr val="FF0000"/>
                </a:solidFill>
              </a:rPr>
              <a:t>우리사회에 어떤 영향을 미치는지 </a:t>
            </a:r>
            <a:r>
              <a:rPr lang="en-US" altLang="ko-KR" sz="4000" dirty="0" smtClean="0">
                <a:solidFill>
                  <a:srgbClr val="FF0000"/>
                </a:solidFill>
              </a:rPr>
              <a:t/>
            </a:r>
            <a:br>
              <a:rPr lang="en-US" altLang="ko-KR" sz="4000" dirty="0" smtClean="0">
                <a:solidFill>
                  <a:srgbClr val="FF0000"/>
                </a:solidFill>
              </a:rPr>
            </a:br>
            <a:r>
              <a:rPr lang="en-US" altLang="ko-KR" sz="4000" dirty="0" smtClean="0">
                <a:solidFill>
                  <a:srgbClr val="FF0000"/>
                </a:solidFill>
              </a:rPr>
              <a:t>                  </a:t>
            </a:r>
            <a:r>
              <a:rPr lang="ko-KR" altLang="en-US" sz="4000" dirty="0" smtClean="0">
                <a:solidFill>
                  <a:srgbClr val="FF0000"/>
                </a:solidFill>
              </a:rPr>
              <a:t>자세히</a:t>
            </a:r>
            <a:r>
              <a:rPr lang="en-US" altLang="ko-KR" sz="4000" dirty="0" smtClean="0">
                <a:solidFill>
                  <a:srgbClr val="FF0000"/>
                </a:solidFill>
              </a:rPr>
              <a:t> </a:t>
            </a:r>
            <a:r>
              <a:rPr lang="ko-KR" altLang="en-US" sz="4000" dirty="0" smtClean="0">
                <a:solidFill>
                  <a:srgbClr val="FF0000"/>
                </a:solidFill>
              </a:rPr>
              <a:t>살펴 보겠습니다</a:t>
            </a:r>
            <a:r>
              <a:rPr lang="en-US" altLang="ko-KR" sz="4000" dirty="0" smtClean="0">
                <a:solidFill>
                  <a:srgbClr val="FF0000"/>
                </a:solidFill>
              </a:rPr>
              <a:t>!</a:t>
            </a:r>
            <a:endParaRPr lang="ko-KR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1. </a:t>
            </a:r>
            <a:r>
              <a:rPr lang="ko-KR" altLang="en-US" sz="3200" dirty="0" smtClean="0">
                <a:solidFill>
                  <a:schemeClr val="tx1"/>
                </a:solidFill>
              </a:rPr>
              <a:t>약값폭등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</a:rPr>
              <a:t>의료비 폭등으로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>             </a:t>
            </a:r>
            <a:r>
              <a:rPr lang="ko-KR" altLang="en-US" sz="3200" dirty="0" smtClean="0">
                <a:solidFill>
                  <a:schemeClr val="tx1"/>
                </a:solidFill>
              </a:rPr>
              <a:t>세계최고라는 </a:t>
            </a:r>
            <a:r>
              <a:rPr lang="ko-KR" altLang="en-US" sz="3200" dirty="0" smtClean="0">
                <a:solidFill>
                  <a:srgbClr val="FF0000"/>
                </a:solidFill>
              </a:rPr>
              <a:t>건강보험제도</a:t>
            </a:r>
            <a:r>
              <a:rPr lang="ko-KR" altLang="en-US" sz="3200" dirty="0" smtClean="0">
                <a:solidFill>
                  <a:schemeClr val="tx1"/>
                </a:solidFill>
              </a:rPr>
              <a:t>를 망친다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en-US" altLang="ko-KR" sz="3600" dirty="0" smtClean="0">
                <a:solidFill>
                  <a:schemeClr val="tx1"/>
                </a:solidFill>
              </a:rPr>
              <a:t/>
            </a:r>
            <a:br>
              <a:rPr lang="en-US" altLang="ko-KR" sz="3600" dirty="0" smtClean="0">
                <a:solidFill>
                  <a:schemeClr val="tx1"/>
                </a:solidFill>
              </a:rPr>
            </a:br>
            <a:r>
              <a:rPr lang="en-US" altLang="ko-KR" sz="3600" dirty="0" smtClean="0">
                <a:solidFill>
                  <a:schemeClr val="tx1"/>
                </a:solidFill>
              </a:rPr>
              <a:t/>
            </a:r>
            <a:br>
              <a:rPr lang="en-US" altLang="ko-KR" sz="36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한미</a:t>
            </a:r>
            <a:r>
              <a:rPr lang="en-US" altLang="ko-KR" sz="2800" dirty="0" smtClean="0">
                <a:solidFill>
                  <a:schemeClr val="tx1"/>
                </a:solidFill>
              </a:rPr>
              <a:t>FTA</a:t>
            </a:r>
            <a:r>
              <a:rPr lang="ko-KR" altLang="en-US" sz="2800" dirty="0" smtClean="0">
                <a:solidFill>
                  <a:schemeClr val="tx1"/>
                </a:solidFill>
              </a:rPr>
              <a:t>는</a:t>
            </a:r>
            <a:r>
              <a:rPr lang="en-US" altLang="ko-KR" sz="2800" dirty="0" smtClean="0">
                <a:solidFill>
                  <a:schemeClr val="tx1"/>
                </a:solidFill>
              </a:rPr>
              <a:t> </a:t>
            </a:r>
            <a:r>
              <a:rPr lang="ko-KR" altLang="en-US" sz="2800" dirty="0" smtClean="0">
                <a:solidFill>
                  <a:schemeClr val="tx1"/>
                </a:solidFill>
              </a:rPr>
              <a:t>다국적 기업이 가지고 있는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각종 의약품에 대한 특허를 연장시켜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값싼 복제약품이 시판되는 것을 가로 막음</a:t>
            </a:r>
            <a:r>
              <a:rPr lang="en-US" altLang="ko-KR" sz="2800" dirty="0" smtClean="0">
                <a:solidFill>
                  <a:schemeClr val="tx1"/>
                </a:solidFill>
              </a:rPr>
              <a:t>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</a:t>
            </a:r>
            <a:r>
              <a:rPr lang="en-US" altLang="ko-KR" sz="2800" dirty="0" smtClean="0">
                <a:solidFill>
                  <a:srgbClr val="FF0000"/>
                </a:solidFill>
              </a:rPr>
              <a:t>=&gt; </a:t>
            </a:r>
            <a:r>
              <a:rPr lang="ko-KR" altLang="en-US" sz="2800" dirty="0" smtClean="0">
                <a:solidFill>
                  <a:srgbClr val="FF0000"/>
                </a:solidFill>
              </a:rPr>
              <a:t>결국 비싼 약값을 지불해야 한다</a:t>
            </a:r>
            <a:r>
              <a:rPr lang="en-US" altLang="ko-KR" sz="2800" dirty="0" smtClean="0">
                <a:solidFill>
                  <a:srgbClr val="FF0000"/>
                </a:solidFill>
              </a:rPr>
              <a:t>.</a:t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endParaRPr lang="ko-KR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기존에는 건강보험공단과 심사평가원이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약값을 결정했으나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앞으로는 다국적 제약회사가 거부할 수 있게 됨</a:t>
            </a:r>
            <a:r>
              <a:rPr lang="en-US" altLang="ko-KR" sz="2800" dirty="0" smtClean="0">
                <a:solidFill>
                  <a:schemeClr val="tx1"/>
                </a:solidFill>
              </a:rPr>
              <a:t>.    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</a:t>
            </a:r>
            <a:r>
              <a:rPr lang="en-US" altLang="ko-KR" sz="2800" dirty="0" smtClean="0">
                <a:solidFill>
                  <a:srgbClr val="FF0000"/>
                </a:solidFill>
              </a:rPr>
              <a:t>=&gt; </a:t>
            </a:r>
            <a:r>
              <a:rPr lang="ko-KR" altLang="en-US" sz="2800" dirty="0" smtClean="0">
                <a:solidFill>
                  <a:srgbClr val="FF0000"/>
                </a:solidFill>
              </a:rPr>
              <a:t>약값 폭등하고 건강보험제도 문제 생김</a:t>
            </a: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한미</a:t>
            </a:r>
            <a:r>
              <a:rPr lang="en-US" altLang="ko-KR" sz="2800" dirty="0" smtClean="0">
                <a:solidFill>
                  <a:schemeClr val="tx1"/>
                </a:solidFill>
              </a:rPr>
              <a:t>FTA</a:t>
            </a:r>
            <a:r>
              <a:rPr lang="ko-KR" altLang="en-US" sz="2800" dirty="0" smtClean="0">
                <a:solidFill>
                  <a:schemeClr val="tx1"/>
                </a:solidFill>
              </a:rPr>
              <a:t>가 발효되면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현재 </a:t>
            </a:r>
            <a:r>
              <a:rPr lang="en-US" altLang="ko-KR" sz="2800" dirty="0" smtClean="0">
                <a:solidFill>
                  <a:schemeClr val="tx1"/>
                </a:solidFill>
              </a:rPr>
              <a:t>20</a:t>
            </a:r>
            <a:r>
              <a:rPr lang="ko-KR" altLang="en-US" sz="2800" smtClean="0">
                <a:solidFill>
                  <a:schemeClr val="tx1"/>
                </a:solidFill>
              </a:rPr>
              <a:t>개 </a:t>
            </a:r>
            <a:r>
              <a:rPr lang="ko-KR" altLang="en-US" sz="2800" smtClean="0">
                <a:solidFill>
                  <a:schemeClr val="tx1"/>
                </a:solidFill>
              </a:rPr>
              <a:t>도시의 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영리병원 허용조치를 되돌릴 수 없게  됨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</a:t>
            </a:r>
            <a:r>
              <a:rPr lang="en-US" altLang="ko-KR" sz="2800" dirty="0" smtClean="0">
                <a:solidFill>
                  <a:srgbClr val="FF0000"/>
                </a:solidFill>
              </a:rPr>
              <a:t>=&gt; </a:t>
            </a:r>
            <a:r>
              <a:rPr lang="ko-KR" altLang="en-US" sz="2800" dirty="0" smtClean="0">
                <a:solidFill>
                  <a:srgbClr val="FF0000"/>
                </a:solidFill>
              </a:rPr>
              <a:t>영리병원 의료비는 기존보다 훨씬 비싸</a:t>
            </a:r>
            <a:r>
              <a:rPr lang="en-US" altLang="ko-KR" sz="2800" dirty="0" smtClean="0">
                <a:solidFill>
                  <a:srgbClr val="FF0000"/>
                </a:solidFill>
              </a:rPr>
              <a:t>, </a:t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>        </a:t>
            </a:r>
            <a:r>
              <a:rPr lang="ko-KR" altLang="en-US" sz="2800" dirty="0" smtClean="0">
                <a:solidFill>
                  <a:srgbClr val="FF0000"/>
                </a:solidFill>
              </a:rPr>
              <a:t>의료비 폭등도 우려됨</a:t>
            </a:r>
            <a:r>
              <a:rPr lang="en-US" altLang="ko-KR" sz="2800" dirty="0" smtClean="0">
                <a:solidFill>
                  <a:srgbClr val="FF0000"/>
                </a:solidFill>
              </a:rPr>
              <a:t>.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endParaRPr lang="ko-KR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2. </a:t>
            </a:r>
            <a:r>
              <a:rPr lang="ko-KR" altLang="en-US" sz="3200" dirty="0" smtClean="0">
                <a:solidFill>
                  <a:schemeClr val="tx1"/>
                </a:solidFill>
              </a:rPr>
              <a:t>공공정책과 복지정책이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>      </a:t>
            </a:r>
            <a:r>
              <a:rPr lang="ko-KR" altLang="en-US" sz="3200" dirty="0" smtClean="0">
                <a:solidFill>
                  <a:schemeClr val="tx1"/>
                </a:solidFill>
              </a:rPr>
              <a:t>투자자 강제중재제도</a:t>
            </a:r>
            <a:r>
              <a:rPr lang="en-US" altLang="ko-KR" sz="3200" dirty="0" smtClean="0">
                <a:solidFill>
                  <a:schemeClr val="tx1"/>
                </a:solidFill>
              </a:rPr>
              <a:t>(ISD)</a:t>
            </a:r>
            <a:r>
              <a:rPr lang="ko-KR" altLang="en-US" sz="3200" dirty="0" smtClean="0">
                <a:solidFill>
                  <a:schemeClr val="tx1"/>
                </a:solidFill>
              </a:rPr>
              <a:t>의</a:t>
            </a:r>
            <a:r>
              <a:rPr lang="en-US" altLang="ko-KR" sz="3200" dirty="0" smtClean="0">
                <a:solidFill>
                  <a:schemeClr val="tx1"/>
                </a:solidFill>
              </a:rPr>
              <a:t> </a:t>
            </a:r>
            <a:r>
              <a:rPr lang="ko-KR" altLang="en-US" sz="3200" dirty="0" smtClean="0">
                <a:solidFill>
                  <a:schemeClr val="tx1"/>
                </a:solidFill>
              </a:rPr>
              <a:t>대상이 된다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>- </a:t>
            </a:r>
            <a:r>
              <a:rPr lang="ko-KR" altLang="en-US" sz="2800" dirty="0" smtClean="0">
                <a:solidFill>
                  <a:srgbClr val="FF0000"/>
                </a:solidFill>
              </a:rPr>
              <a:t>공공정책은 한미</a:t>
            </a:r>
            <a:r>
              <a:rPr lang="en-US" altLang="ko-KR" sz="2800" dirty="0" smtClean="0">
                <a:solidFill>
                  <a:srgbClr val="FF0000"/>
                </a:solidFill>
              </a:rPr>
              <a:t>FTA</a:t>
            </a:r>
            <a:r>
              <a:rPr lang="ko-KR" altLang="en-US" sz="2800" dirty="0" smtClean="0">
                <a:solidFill>
                  <a:srgbClr val="FF0000"/>
                </a:solidFill>
              </a:rPr>
              <a:t>의 예외라구요</a:t>
            </a:r>
            <a:r>
              <a:rPr lang="en-US" altLang="ko-KR" sz="2800" dirty="0" smtClean="0">
                <a:solidFill>
                  <a:srgbClr val="FF0000"/>
                </a:solidFill>
              </a:rPr>
              <a:t>?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일단 미국투자자가 한국정부를 제소하면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자동동의조항 때문에 어쩔 수 없이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국제기구로부터 중재를 받아야 함</a:t>
            </a:r>
            <a:r>
              <a:rPr lang="en-US" altLang="ko-KR" sz="2800" dirty="0" smtClean="0">
                <a:solidFill>
                  <a:schemeClr val="tx1"/>
                </a:solidFill>
              </a:rPr>
              <a:t>.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&lt;</a:t>
            </a:r>
            <a:r>
              <a:rPr lang="ko-KR" altLang="en-US" sz="2000" dirty="0" smtClean="0">
                <a:solidFill>
                  <a:schemeClr val="tx1"/>
                </a:solidFill>
              </a:rPr>
              <a:t>사례</a:t>
            </a:r>
            <a:r>
              <a:rPr lang="en-US" altLang="ko-KR" sz="2000" dirty="0" smtClean="0">
                <a:solidFill>
                  <a:schemeClr val="tx1"/>
                </a:solidFill>
              </a:rPr>
              <a:t>&gt;</a:t>
            </a:r>
            <a:r>
              <a:rPr lang="en-US" altLang="ko-KR" sz="2000" dirty="0" smtClean="0">
                <a:solidFill>
                  <a:srgbClr val="0066FF"/>
                </a:solidFill>
              </a:rPr>
              <a:t> </a:t>
            </a:r>
            <a:r>
              <a:rPr lang="ko-KR" altLang="en-US" sz="2000" dirty="0" smtClean="0">
                <a:solidFill>
                  <a:srgbClr val="0066FF"/>
                </a:solidFill>
              </a:rPr>
              <a:t>캐나다가 그린벨트 지정하여 환경폐기물 </a:t>
            </a:r>
            <a:r>
              <a:rPr lang="en-US" altLang="ko-KR" sz="2000" dirty="0" smtClean="0">
                <a:solidFill>
                  <a:srgbClr val="0066FF"/>
                </a:solidFill>
              </a:rPr>
              <a:t/>
            </a:r>
            <a:br>
              <a:rPr lang="en-US" altLang="ko-KR" sz="2000" dirty="0" smtClean="0">
                <a:solidFill>
                  <a:srgbClr val="0066FF"/>
                </a:solidFill>
              </a:rPr>
            </a:br>
            <a:r>
              <a:rPr lang="en-US" altLang="ko-KR" sz="2000" dirty="0" smtClean="0">
                <a:solidFill>
                  <a:srgbClr val="0066FF"/>
                </a:solidFill>
              </a:rPr>
              <a:t>                                   </a:t>
            </a:r>
            <a:r>
              <a:rPr lang="ko-KR" altLang="en-US" sz="2000" dirty="0" smtClean="0">
                <a:solidFill>
                  <a:srgbClr val="0066FF"/>
                </a:solidFill>
              </a:rPr>
              <a:t>못 버리게 하자</a:t>
            </a:r>
            <a:r>
              <a:rPr lang="en-US" altLang="ko-KR" sz="2000" dirty="0" smtClean="0">
                <a:solidFill>
                  <a:srgbClr val="0066FF"/>
                </a:solidFill>
              </a:rPr>
              <a:t>, </a:t>
            </a:r>
            <a:r>
              <a:rPr lang="ko-KR" altLang="en-US" sz="2000" dirty="0" smtClean="0">
                <a:solidFill>
                  <a:srgbClr val="0066FF"/>
                </a:solidFill>
              </a:rPr>
              <a:t>캐나다 정부가 회부 당했음</a:t>
            </a:r>
            <a:r>
              <a:rPr lang="en-US" altLang="ko-KR" sz="2000" dirty="0" smtClean="0">
                <a:solidFill>
                  <a:srgbClr val="0066FF"/>
                </a:solidFill>
              </a:rPr>
              <a:t>.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&lt;</a:t>
            </a:r>
            <a:r>
              <a:rPr lang="ko-KR" altLang="en-US" sz="2000" dirty="0" smtClean="0">
                <a:solidFill>
                  <a:schemeClr val="tx1"/>
                </a:solidFill>
              </a:rPr>
              <a:t>사례</a:t>
            </a:r>
            <a:r>
              <a:rPr lang="en-US" altLang="ko-KR" sz="2000" dirty="0" smtClean="0">
                <a:solidFill>
                  <a:schemeClr val="tx1"/>
                </a:solidFill>
              </a:rPr>
              <a:t>&gt; </a:t>
            </a:r>
            <a:r>
              <a:rPr lang="ko-KR" altLang="en-US" sz="2000" dirty="0" smtClean="0">
                <a:solidFill>
                  <a:srgbClr val="0066FF"/>
                </a:solidFill>
              </a:rPr>
              <a:t>중소기업  적합업종제도나 </a:t>
            </a:r>
            <a:r>
              <a:rPr lang="en-US" altLang="ko-KR" sz="2000" dirty="0" smtClean="0">
                <a:solidFill>
                  <a:srgbClr val="0066FF"/>
                </a:solidFill>
              </a:rPr>
              <a:t> </a:t>
            </a:r>
            <a:r>
              <a:rPr lang="ko-KR" altLang="en-US" sz="2000" dirty="0" smtClean="0">
                <a:solidFill>
                  <a:srgbClr val="0066FF"/>
                </a:solidFill>
              </a:rPr>
              <a:t>협동조합육성제도도 여기에 해당</a:t>
            </a:r>
            <a:r>
              <a:rPr lang="en-US" altLang="ko-KR" sz="2000" dirty="0" smtClean="0">
                <a:solidFill>
                  <a:srgbClr val="0066FF"/>
                </a:solidFill>
              </a:rPr>
              <a:t>.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=&gt; </a:t>
            </a:r>
            <a:r>
              <a:rPr lang="ko-KR" altLang="en-US" sz="2800" dirty="0" smtClean="0">
                <a:solidFill>
                  <a:schemeClr val="tx1"/>
                </a:solidFill>
              </a:rPr>
              <a:t>이런걸 어기면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</a:rPr>
              <a:t>무역 보복을 당함</a:t>
            </a:r>
            <a:r>
              <a:rPr lang="en-US" altLang="ko-KR" sz="2800" dirty="0" smtClean="0">
                <a:solidFill>
                  <a:schemeClr val="tx1"/>
                </a:solidFill>
              </a:rPr>
              <a:t>.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</a:t>
            </a:r>
            <a:r>
              <a:rPr lang="ko-KR" altLang="en-US" sz="2400" dirty="0" smtClean="0">
                <a:solidFill>
                  <a:srgbClr val="FF0000"/>
                </a:solidFill>
              </a:rPr>
              <a:t>기업에 대해 공익을 목적으로 규제하는 것 사실상 불가능</a:t>
            </a:r>
            <a:endParaRPr lang="ko-KR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12068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3. </a:t>
            </a:r>
            <a:r>
              <a:rPr lang="ko-KR" altLang="en-US" sz="3200" dirty="0" smtClean="0">
                <a:solidFill>
                  <a:schemeClr val="tx1"/>
                </a:solidFill>
              </a:rPr>
              <a:t>한미</a:t>
            </a:r>
            <a:r>
              <a:rPr lang="en-US" altLang="ko-KR" sz="3200" dirty="0" smtClean="0">
                <a:solidFill>
                  <a:schemeClr val="tx1"/>
                </a:solidFill>
              </a:rPr>
              <a:t>FTA</a:t>
            </a:r>
            <a:r>
              <a:rPr lang="ko-KR" altLang="en-US" sz="3200" dirty="0" smtClean="0">
                <a:solidFill>
                  <a:schemeClr val="tx1"/>
                </a:solidFill>
              </a:rPr>
              <a:t>는 민영화를 저지 못하고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>            </a:t>
            </a:r>
            <a:r>
              <a:rPr lang="ko-KR" altLang="en-US" sz="3200" dirty="0" smtClean="0">
                <a:solidFill>
                  <a:schemeClr val="tx1"/>
                </a:solidFill>
              </a:rPr>
              <a:t>전기요금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</a:rPr>
              <a:t>가스요금 등 물가가 오른다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>- </a:t>
            </a:r>
            <a:r>
              <a:rPr lang="ko-KR" altLang="en-US" sz="2800" dirty="0" smtClean="0">
                <a:solidFill>
                  <a:srgbClr val="FF0000"/>
                </a:solidFill>
              </a:rPr>
              <a:t>볼리비아에서는 </a:t>
            </a:r>
            <a:r>
              <a:rPr lang="en-US" altLang="ko-KR" sz="2000" dirty="0" smtClean="0">
                <a:solidFill>
                  <a:schemeClr val="tx1"/>
                </a:solidFill>
              </a:rPr>
              <a:t>1999</a:t>
            </a:r>
            <a:r>
              <a:rPr lang="ko-KR" altLang="en-US" sz="2000" dirty="0" smtClean="0">
                <a:solidFill>
                  <a:schemeClr val="tx1"/>
                </a:solidFill>
              </a:rPr>
              <a:t>년 </a:t>
            </a:r>
            <a:r>
              <a:rPr lang="ko-KR" altLang="en-US" sz="2000" dirty="0" err="1" smtClean="0">
                <a:solidFill>
                  <a:schemeClr val="tx1"/>
                </a:solidFill>
              </a:rPr>
              <a:t>코차밤바시의</a:t>
            </a:r>
            <a:r>
              <a:rPr lang="ko-KR" altLang="en-US" sz="2000" dirty="0" smtClean="0">
                <a:solidFill>
                  <a:schemeClr val="tx1"/>
                </a:solidFill>
              </a:rPr>
              <a:t> 상수도가 민영화된 이후 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                 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최저임금이 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60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달러인데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한달 수도요금이 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20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달러까지 폭등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      * </a:t>
            </a:r>
            <a:r>
              <a:rPr lang="ko-KR" altLang="en-US" sz="2000" dirty="0" smtClean="0">
                <a:solidFill>
                  <a:schemeClr val="tx1"/>
                </a:solidFill>
              </a:rPr>
              <a:t>당시 미국과 볼리비아는 </a:t>
            </a:r>
            <a:r>
              <a:rPr lang="ko-KR" altLang="en-US" sz="2000" dirty="0" smtClean="0">
                <a:solidFill>
                  <a:srgbClr val="FF0000"/>
                </a:solidFill>
              </a:rPr>
              <a:t>양자투자협정</a:t>
            </a:r>
            <a:r>
              <a:rPr lang="ko-KR" altLang="en-US" sz="2000" dirty="0" smtClean="0">
                <a:solidFill>
                  <a:schemeClr val="tx1"/>
                </a:solidFill>
              </a:rPr>
              <a:t>을 맺은 상태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                 </a:t>
            </a:r>
            <a:r>
              <a:rPr lang="ko-KR" altLang="en-US" sz="2000" dirty="0" smtClean="0">
                <a:solidFill>
                  <a:schemeClr val="tx1"/>
                </a:solidFill>
              </a:rPr>
              <a:t>이를 교훈삼은 볼리비아가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</a:rPr>
              <a:t>미국과 자유무역협정 맺지 않음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이외에도 과테말라의 전기요금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캐나다 의료비 규제 등이 투자자 강제중재</a:t>
            </a:r>
            <a:r>
              <a:rPr lang="en-US" altLang="ko-KR" sz="2800" spc="-100" dirty="0" smtClean="0">
                <a:solidFill>
                  <a:schemeClr val="tx1"/>
                </a:solidFill>
              </a:rPr>
              <a:t>(ISD)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에 걸림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- </a:t>
            </a:r>
            <a:r>
              <a:rPr lang="ko-KR" altLang="en-US" sz="2800" dirty="0" smtClean="0">
                <a:solidFill>
                  <a:schemeClr val="tx1"/>
                </a:solidFill>
              </a:rPr>
              <a:t>철도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</a:rPr>
              <a:t>가스 민영화는 요금폭등으로 이어질 것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</a:t>
            </a:r>
            <a:r>
              <a:rPr lang="en-US" altLang="ko-KR" sz="2000" dirty="0" smtClean="0">
                <a:solidFill>
                  <a:srgbClr val="00B0F0"/>
                </a:solidFill>
              </a:rPr>
              <a:t>=&gt; FTA </a:t>
            </a:r>
            <a:r>
              <a:rPr lang="ko-KR" altLang="en-US" sz="2000" dirty="0" smtClean="0">
                <a:solidFill>
                  <a:srgbClr val="00B0F0"/>
                </a:solidFill>
              </a:rPr>
              <a:t>발효되면 강제중재 때문에 민영화된 회사 국유화하기 힘들게 됨</a:t>
            </a:r>
            <a:r>
              <a:rPr lang="en-US" altLang="ko-KR" sz="2000" dirty="0" smtClean="0">
                <a:solidFill>
                  <a:srgbClr val="00B0F0"/>
                </a:solidFill>
              </a:rPr>
              <a:t>.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endParaRPr lang="ko-KR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4. </a:t>
            </a:r>
            <a:r>
              <a:rPr lang="ko-KR" altLang="en-US" sz="3200" dirty="0" smtClean="0">
                <a:solidFill>
                  <a:schemeClr val="tx1"/>
                </a:solidFill>
              </a:rPr>
              <a:t>동네 통닭집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err="1" smtClean="0">
                <a:solidFill>
                  <a:schemeClr val="tx1"/>
                </a:solidFill>
              </a:rPr>
              <a:t>피자집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</a:rPr>
              <a:t>상점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r>
              <a:rPr lang="ko-KR" altLang="en-US" sz="3200" dirty="0" smtClean="0">
                <a:solidFill>
                  <a:schemeClr val="tx1"/>
                </a:solidFill>
              </a:rPr>
              <a:t>정육점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>                          </a:t>
            </a:r>
            <a:r>
              <a:rPr lang="ko-KR" altLang="en-US" sz="3200" dirty="0" smtClean="0">
                <a:solidFill>
                  <a:schemeClr val="tx1"/>
                </a:solidFill>
              </a:rPr>
              <a:t>채소가게도 어렵게 된다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200" dirty="0" smtClean="0">
                <a:solidFill>
                  <a:schemeClr val="tx1"/>
                </a:solidFill>
              </a:rPr>
              <a:t>- </a:t>
            </a:r>
            <a:r>
              <a:rPr lang="ko-KR" altLang="en-US" sz="27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기업형 슈퍼마켓</a:t>
            </a:r>
            <a:r>
              <a:rPr lang="en-US" altLang="ko-KR" sz="27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(SSM) </a:t>
            </a:r>
            <a:r>
              <a:rPr lang="ko-KR" altLang="en-US" sz="2700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입점</a:t>
            </a:r>
            <a:r>
              <a:rPr lang="en-US" altLang="ko-KR" sz="2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,</a:t>
            </a:r>
            <a:r>
              <a:rPr lang="ko-KR" altLang="en-US" sz="2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반경 </a:t>
            </a:r>
            <a:r>
              <a:rPr lang="en-US" altLang="ko-KR" sz="2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1km </a:t>
            </a:r>
            <a:r>
              <a:rPr lang="ko-KR" altLang="en-US" sz="22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상권 싹쓸이</a:t>
            </a:r>
            <a:r>
              <a:rPr lang="en-US" altLang="ko-KR" sz="2200" dirty="0" smtClean="0">
                <a:solidFill>
                  <a:schemeClr val="tx1"/>
                </a:solidFill>
              </a:rPr>
              <a:t/>
            </a:r>
            <a:br>
              <a:rPr lang="en-US" altLang="ko-KR" sz="2200" dirty="0" smtClean="0">
                <a:solidFill>
                  <a:schemeClr val="tx1"/>
                </a:solidFill>
              </a:rPr>
            </a:br>
            <a:r>
              <a:rPr lang="en-US" altLang="ko-KR" sz="2200" dirty="0" smtClean="0">
                <a:solidFill>
                  <a:schemeClr val="tx1"/>
                </a:solidFill>
              </a:rPr>
              <a:t>  </a:t>
            </a:r>
            <a:r>
              <a:rPr lang="ko-KR" altLang="en-US" sz="2700" spc="-1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문제는 이런 </a:t>
            </a:r>
            <a:r>
              <a:rPr lang="ko-KR" altLang="en-US" sz="2700" spc="-100" dirty="0" smtClean="0">
                <a:solidFill>
                  <a:srgbClr val="FF0000"/>
                </a:solidFill>
              </a:rPr>
              <a:t>기업형 슈퍼마켓 규제는 </a:t>
            </a:r>
            <a:r>
              <a:rPr lang="ko-KR" altLang="en-US" sz="2200" spc="-1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한 </a:t>
            </a:r>
            <a:r>
              <a:rPr lang="en-US" altLang="ko-KR" sz="2200" spc="-1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EU FTA </a:t>
            </a:r>
            <a:r>
              <a:rPr lang="ko-KR" altLang="en-US" sz="2200" spc="-1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때문에 현재도 어려움</a:t>
            </a:r>
            <a:r>
              <a:rPr lang="en-US" altLang="ko-KR" sz="2200" dirty="0" smtClean="0">
                <a:solidFill>
                  <a:schemeClr val="tx1"/>
                </a:solidFill>
              </a:rPr>
              <a:t/>
            </a:r>
            <a:br>
              <a:rPr lang="en-US" altLang="ko-KR" sz="2200" dirty="0" smtClean="0">
                <a:solidFill>
                  <a:schemeClr val="tx1"/>
                </a:solidFill>
              </a:rPr>
            </a:br>
            <a:r>
              <a:rPr lang="en-US" altLang="ko-KR" sz="2200" dirty="0" smtClean="0">
                <a:solidFill>
                  <a:schemeClr val="tx1"/>
                </a:solidFill>
              </a:rPr>
              <a:t>  </a:t>
            </a:r>
            <a:r>
              <a:rPr lang="ko-KR" altLang="en-US" sz="2700" dirty="0" smtClean="0">
                <a:solidFill>
                  <a:srgbClr val="0066FF"/>
                </a:solidFill>
              </a:rPr>
              <a:t>한미</a:t>
            </a:r>
            <a:r>
              <a:rPr lang="en-US" altLang="ko-KR" sz="2700" dirty="0" smtClean="0">
                <a:solidFill>
                  <a:srgbClr val="0066FF"/>
                </a:solidFill>
              </a:rPr>
              <a:t>FTA</a:t>
            </a:r>
            <a:r>
              <a:rPr lang="ko-KR" altLang="en-US" sz="2700" dirty="0" smtClean="0">
                <a:solidFill>
                  <a:srgbClr val="0066FF"/>
                </a:solidFill>
              </a:rPr>
              <a:t>가 발효되면</a:t>
            </a:r>
            <a:r>
              <a:rPr lang="en-US" altLang="ko-KR" sz="2200" dirty="0" smtClean="0">
                <a:solidFill>
                  <a:srgbClr val="0066FF"/>
                </a:solidFill>
              </a:rPr>
              <a:t>, </a:t>
            </a:r>
            <a:r>
              <a:rPr lang="ko-KR" altLang="en-US" sz="2200" dirty="0" smtClean="0">
                <a:solidFill>
                  <a:srgbClr val="0066FF"/>
                </a:solidFill>
              </a:rPr>
              <a:t>앞으로 거의 불가능하게 됨</a:t>
            </a: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>  </a:t>
            </a:r>
            <a:r>
              <a:rPr lang="ko-KR" altLang="en-US" sz="2700" dirty="0" err="1" smtClean="0">
                <a:solidFill>
                  <a:srgbClr val="FF0000"/>
                </a:solidFill>
              </a:rPr>
              <a:t>왜냐구요</a:t>
            </a:r>
            <a:r>
              <a:rPr lang="en-US" altLang="ko-KR" sz="2700" dirty="0" smtClean="0">
                <a:solidFill>
                  <a:srgbClr val="FF0000"/>
                </a:solidFill>
              </a:rPr>
              <a:t>?  </a:t>
            </a:r>
            <a:r>
              <a:rPr lang="ko-KR" altLang="en-US" sz="3600" dirty="0" smtClean="0">
                <a:solidFill>
                  <a:schemeClr val="tx1"/>
                </a:solidFill>
              </a:rPr>
              <a:t>한미 </a:t>
            </a:r>
            <a:r>
              <a:rPr lang="en-US" altLang="ko-KR" sz="3600" dirty="0" smtClean="0">
                <a:solidFill>
                  <a:schemeClr val="tx1"/>
                </a:solidFill>
              </a:rPr>
              <a:t>FTA </a:t>
            </a:r>
            <a:r>
              <a:rPr lang="ko-KR" altLang="en-US" sz="3600" dirty="0" smtClean="0">
                <a:solidFill>
                  <a:schemeClr val="tx1"/>
                </a:solidFill>
              </a:rPr>
              <a:t>협정</a:t>
            </a:r>
            <a:r>
              <a:rPr lang="en-US" altLang="ko-KR" sz="3600" dirty="0" smtClean="0">
                <a:solidFill>
                  <a:schemeClr val="tx1"/>
                </a:solidFill>
              </a:rPr>
              <a:t> </a:t>
            </a:r>
            <a:r>
              <a:rPr lang="ko-KR" altLang="en-US" sz="3600" dirty="0" smtClean="0">
                <a:solidFill>
                  <a:schemeClr val="tx1"/>
                </a:solidFill>
              </a:rPr>
              <a:t>위반이기 때문입니다</a:t>
            </a:r>
            <a:r>
              <a:rPr lang="en-US" altLang="ko-KR" sz="3600" dirty="0" smtClean="0">
                <a:solidFill>
                  <a:schemeClr val="tx1"/>
                </a:solidFill>
              </a:rPr>
              <a:t>.</a:t>
            </a: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/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>  </a:t>
            </a:r>
            <a:r>
              <a:rPr lang="ko-KR" altLang="en-US" sz="2700" dirty="0" smtClean="0">
                <a:solidFill>
                  <a:schemeClr val="tx1"/>
                </a:solidFill>
              </a:rPr>
              <a:t>서민들은</a:t>
            </a:r>
            <a:r>
              <a:rPr lang="ko-KR" altLang="en-US" sz="2000" dirty="0" smtClean="0">
                <a:solidFill>
                  <a:srgbClr val="FF0000"/>
                </a:solidFill>
              </a:rPr>
              <a:t> 일자리를 잃게 되고</a:t>
            </a:r>
            <a:r>
              <a:rPr lang="en-US" altLang="ko-KR" sz="20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dirty="0" err="1" smtClean="0">
                <a:solidFill>
                  <a:srgbClr val="FF0000"/>
                </a:solidFill>
              </a:rPr>
              <a:t>명퇴하면</a:t>
            </a:r>
            <a:r>
              <a:rPr lang="ko-KR" altLang="en-US" sz="2000" dirty="0" smtClean="0">
                <a:solidFill>
                  <a:srgbClr val="FF0000"/>
                </a:solidFill>
              </a:rPr>
              <a:t> 가던  동네가게  개업도 못함</a:t>
            </a:r>
            <a:r>
              <a:rPr lang="en-US" altLang="ko-KR" sz="2000" dirty="0" smtClean="0">
                <a:solidFill>
                  <a:srgbClr val="FF0000"/>
                </a:solidFill>
              </a:rPr>
              <a:t>.</a:t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>  </a:t>
            </a:r>
            <a:r>
              <a:rPr lang="ko-KR" altLang="en-US" sz="27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다국적 기업인 </a:t>
            </a:r>
            <a:r>
              <a:rPr lang="ko-KR" altLang="en-US" sz="27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이마트나</a:t>
            </a:r>
            <a:r>
              <a:rPr lang="ko-KR" altLang="en-US" sz="27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ko-KR" altLang="en-US" sz="2700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홈플러스는</a:t>
            </a:r>
            <a:r>
              <a:rPr lang="ko-KR" altLang="en-US" sz="27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</a:rPr>
              <a:t>떼돈을 벌겠지만</a:t>
            </a:r>
            <a:r>
              <a:rPr lang="en-US" altLang="ko-KR" sz="20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dirty="0" smtClean="0">
                <a:solidFill>
                  <a:srgbClr val="FF0000"/>
                </a:solidFill>
              </a:rPr>
              <a:t>서민들은 죽음</a:t>
            </a:r>
            <a:r>
              <a:rPr lang="en-US" altLang="ko-KR" sz="2000" dirty="0" smtClean="0">
                <a:solidFill>
                  <a:srgbClr val="FF0000"/>
                </a:solidFill>
              </a:rPr>
              <a:t>.</a:t>
            </a:r>
            <a:br>
              <a:rPr lang="en-US" altLang="ko-KR" sz="20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rgbClr val="FF0000"/>
                </a:solidFill>
              </a:rPr>
              <a:t>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--------------------------</a:t>
            </a:r>
            <a:r>
              <a:rPr lang="ko-KR" altLang="en-US" sz="2800" dirty="0" smtClean="0">
                <a:solidFill>
                  <a:schemeClr val="tx1"/>
                </a:solidFill>
              </a:rPr>
              <a:t>이런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dirty="0" smtClean="0">
                <a:solidFill>
                  <a:schemeClr val="tx1"/>
                </a:solidFill>
              </a:rPr>
              <a:t>한미 </a:t>
            </a:r>
            <a:r>
              <a:rPr lang="en-US" altLang="ko-KR" sz="2800" dirty="0" smtClean="0">
                <a:solidFill>
                  <a:schemeClr val="tx1"/>
                </a:solidFill>
              </a:rPr>
              <a:t>FTA </a:t>
            </a:r>
            <a:r>
              <a:rPr lang="ko-KR" altLang="en-US" sz="2800" dirty="0" err="1" smtClean="0">
                <a:solidFill>
                  <a:schemeClr val="tx1"/>
                </a:solidFill>
              </a:rPr>
              <a:t>찬성하시겠다구요</a:t>
            </a:r>
            <a:r>
              <a:rPr lang="en-US" altLang="ko-KR" sz="2800" dirty="0" smtClean="0">
                <a:solidFill>
                  <a:schemeClr val="tx1"/>
                </a:solidFill>
              </a:rPr>
              <a:t>!!!!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5. </a:t>
            </a:r>
            <a:r>
              <a:rPr lang="ko-KR" altLang="en-US" sz="3200" dirty="0" smtClean="0">
                <a:solidFill>
                  <a:schemeClr val="tx1"/>
                </a:solidFill>
              </a:rPr>
              <a:t>외환 위기 닥쳐도 외환통제가 곤란해진다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- 97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년 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IMF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때  외화 반출을  못하게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               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‘</a:t>
            </a:r>
            <a:r>
              <a:rPr lang="ko-KR" altLang="en-US" sz="2400" spc="-100" dirty="0" smtClean="0">
                <a:solidFill>
                  <a:schemeClr val="tx1"/>
                </a:solidFill>
              </a:rPr>
              <a:t>일시적 외환 송금제도</a:t>
            </a:r>
            <a:r>
              <a:rPr lang="en-US" altLang="ko-KR" sz="2400" spc="-100" dirty="0" smtClean="0">
                <a:solidFill>
                  <a:schemeClr val="tx1"/>
                </a:solidFill>
              </a:rPr>
              <a:t>(</a:t>
            </a:r>
            <a:r>
              <a:rPr lang="ko-KR" altLang="en-US" sz="2400" spc="-100" dirty="0" smtClean="0">
                <a:solidFill>
                  <a:schemeClr val="tx1"/>
                </a:solidFill>
              </a:rPr>
              <a:t>금융세이프가드</a:t>
            </a:r>
            <a:r>
              <a:rPr lang="en-US" altLang="ko-KR" sz="2400" spc="-100" dirty="0" smtClean="0">
                <a:solidFill>
                  <a:schemeClr val="tx1"/>
                </a:solidFill>
              </a:rPr>
              <a:t>)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도입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문제는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 </a:t>
            </a:r>
            <a:r>
              <a:rPr lang="en-US" altLang="ko-KR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 </a:t>
            </a:r>
            <a:r>
              <a:rPr lang="ko-KR" altLang="en-US" sz="20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되면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미국의 상업적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,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경제적 또는 재정상의 이익에 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/>
            </a:r>
            <a:br>
              <a:rPr lang="en-US" altLang="ko-KR" sz="2000" spc="-100" dirty="0" smtClean="0">
                <a:solidFill>
                  <a:srgbClr val="FF0000"/>
                </a:solidFill>
              </a:rPr>
            </a:br>
            <a:r>
              <a:rPr lang="en-US" altLang="ko-KR" sz="2000" spc="-100" dirty="0" smtClean="0">
                <a:solidFill>
                  <a:srgbClr val="FF0000"/>
                </a:solidFill>
              </a:rPr>
              <a:t>           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손해를 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주지 않을  것이라고  규정해놓아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, </a:t>
            </a:r>
            <a:br>
              <a:rPr lang="en-US" altLang="ko-KR" sz="2000" spc="-100" dirty="0" smtClean="0">
                <a:solidFill>
                  <a:srgbClr val="FF0000"/>
                </a:solidFill>
              </a:rPr>
            </a:br>
            <a:r>
              <a:rPr lang="en-US" altLang="ko-KR" sz="2000" spc="-100" dirty="0" smtClean="0">
                <a:solidFill>
                  <a:srgbClr val="FF0000"/>
                </a:solidFill>
              </a:rPr>
              <a:t>                      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금융위기 닥쳐도 </a:t>
            </a:r>
            <a:r>
              <a:rPr lang="ko-KR" altLang="en-US" sz="28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외환통제조치</a:t>
            </a:r>
            <a:r>
              <a:rPr lang="ko-KR" altLang="en-US" sz="2000" spc="-100" dirty="0" smtClean="0">
                <a:solidFill>
                  <a:srgbClr val="FF0000"/>
                </a:solidFill>
              </a:rPr>
              <a:t>를 제대로 하기 어려움</a:t>
            </a:r>
            <a:r>
              <a:rPr lang="en-US" altLang="ko-KR" sz="2000" spc="-100" dirty="0" smtClean="0">
                <a:solidFill>
                  <a:srgbClr val="FF0000"/>
                </a:solidFill>
              </a:rPr>
              <a:t>.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 </a:t>
            </a:r>
            <a:r>
              <a:rPr lang="en-US" altLang="ko-KR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</a:t>
            </a:r>
            <a:r>
              <a:rPr lang="ko-KR" altLang="en-US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는 </a:t>
            </a:r>
            <a:r>
              <a:rPr lang="ko-KR" altLang="en-US" sz="2000" spc="-100" dirty="0" smtClean="0">
                <a:solidFill>
                  <a:schemeClr val="tx1"/>
                </a:solidFill>
              </a:rPr>
              <a:t>모든 금융서비스를 포괄적으로 개방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>, </a:t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tx1"/>
                </a:solidFill>
              </a:rPr>
              <a:t>                                   </a:t>
            </a:r>
            <a:r>
              <a:rPr lang="ko-KR" altLang="en-US" sz="2000" spc="-100" dirty="0" smtClean="0">
                <a:solidFill>
                  <a:schemeClr val="tx1"/>
                </a:solidFill>
              </a:rPr>
              <a:t>금융상품에 대한 </a:t>
            </a:r>
            <a:r>
              <a:rPr lang="ko-KR" altLang="en-US" sz="2800" spc="-100" dirty="0" smtClean="0">
                <a:solidFill>
                  <a:srgbClr val="FF0000"/>
                </a:solidFill>
              </a:rPr>
              <a:t>새로운 규제 </a:t>
            </a:r>
            <a:r>
              <a:rPr lang="ko-KR" altLang="en-US" sz="2000" spc="-100" dirty="0" smtClean="0">
                <a:solidFill>
                  <a:schemeClr val="tx1"/>
                </a:solidFill>
              </a:rPr>
              <a:t>어렵게 함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>. </a:t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400" spc="-100" dirty="0" smtClean="0">
                <a:solidFill>
                  <a:srgbClr val="FF0000"/>
                </a:solidFill>
              </a:rPr>
              <a:t>-</a:t>
            </a:r>
            <a:r>
              <a:rPr lang="en-US" altLang="ko-KR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즉</a:t>
            </a:r>
            <a:r>
              <a:rPr lang="en-US" altLang="ko-KR" sz="2400" spc="-1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en-US" altLang="ko-KR" sz="2400" spc="-100" dirty="0" smtClean="0">
                <a:solidFill>
                  <a:srgbClr val="FF0000"/>
                </a:solidFill>
              </a:rPr>
              <a:t>2008</a:t>
            </a:r>
            <a:r>
              <a:rPr lang="ko-KR" altLang="en-US" sz="2400" spc="-100" dirty="0" smtClean="0">
                <a:solidFill>
                  <a:srgbClr val="FF0000"/>
                </a:solidFill>
              </a:rPr>
              <a:t>년 경제위기 불러온 </a:t>
            </a:r>
            <a:r>
              <a:rPr lang="ko-KR" altLang="en-US" sz="2400" spc="-100" dirty="0" smtClean="0">
                <a:solidFill>
                  <a:schemeClr val="tx1"/>
                </a:solidFill>
              </a:rPr>
              <a:t>파생금융상품</a:t>
            </a:r>
            <a:r>
              <a:rPr lang="ko-KR" altLang="en-US" sz="2400" spc="-100" dirty="0" smtClean="0">
                <a:solidFill>
                  <a:srgbClr val="FF0000"/>
                </a:solidFill>
              </a:rPr>
              <a:t>에 대한 </a:t>
            </a:r>
            <a:r>
              <a:rPr lang="en-US" altLang="ko-KR" sz="2400" spc="-100" dirty="0" smtClean="0">
                <a:solidFill>
                  <a:srgbClr val="FF0000"/>
                </a:solidFill>
              </a:rPr>
              <a:t/>
            </a:r>
            <a:br>
              <a:rPr lang="en-US" altLang="ko-KR" sz="2400" spc="-100" dirty="0" smtClean="0">
                <a:solidFill>
                  <a:srgbClr val="FF0000"/>
                </a:solidFill>
              </a:rPr>
            </a:br>
            <a:r>
              <a:rPr lang="en-US" altLang="ko-KR" sz="2400" spc="-100" dirty="0" smtClean="0">
                <a:solidFill>
                  <a:srgbClr val="FF0000"/>
                </a:solidFill>
              </a:rPr>
              <a:t>                                                       </a:t>
            </a:r>
            <a:r>
              <a:rPr lang="ko-KR" altLang="en-US" sz="2400" spc="-100" dirty="0" err="1" smtClean="0">
                <a:solidFill>
                  <a:srgbClr val="FF0000"/>
                </a:solidFill>
              </a:rPr>
              <a:t>규제권이</a:t>
            </a:r>
            <a:r>
              <a:rPr lang="ko-KR" altLang="en-US" sz="2400" spc="-100" dirty="0" smtClean="0">
                <a:solidFill>
                  <a:srgbClr val="FF0000"/>
                </a:solidFill>
              </a:rPr>
              <a:t> 제약을 받습니다</a:t>
            </a:r>
            <a:r>
              <a:rPr lang="en-US" altLang="ko-KR" sz="2400" spc="-100" dirty="0" smtClean="0">
                <a:solidFill>
                  <a:srgbClr val="FF0000"/>
                </a:solidFill>
              </a:rPr>
              <a:t>.</a:t>
            </a: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0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000" spc="-100" dirty="0" smtClean="0">
                <a:solidFill>
                  <a:schemeClr val="tx1"/>
                </a:solidFill>
              </a:rPr>
            </a:br>
            <a:r>
              <a:rPr lang="en-US" altLang="ko-KR" sz="2800" spc="-100" dirty="0" smtClean="0">
                <a:solidFill>
                  <a:schemeClr val="tx1"/>
                </a:solidFill>
              </a:rPr>
              <a:t>=&gt; 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결국</a:t>
            </a:r>
            <a:r>
              <a:rPr lang="en-US" altLang="ko-KR" sz="2800" spc="-100" dirty="0" smtClean="0">
                <a:solidFill>
                  <a:schemeClr val="tx1"/>
                </a:solidFill>
              </a:rPr>
              <a:t>, 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한국은 </a:t>
            </a:r>
            <a:r>
              <a:rPr lang="ko-KR" altLang="en-US" sz="2800" spc="-100" dirty="0" smtClean="0">
                <a:solidFill>
                  <a:srgbClr val="FF0000"/>
                </a:solidFill>
              </a:rPr>
              <a:t>국제투기자본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의 농간에 대한 </a:t>
            </a:r>
            <a:r>
              <a:rPr lang="en-US" altLang="ko-KR" sz="2800" spc="-100" dirty="0" smtClean="0">
                <a:solidFill>
                  <a:schemeClr val="tx1"/>
                </a:solidFill>
              </a:rPr>
              <a:t/>
            </a:r>
            <a:br>
              <a:rPr lang="en-US" altLang="ko-KR" sz="2800" spc="-100" dirty="0" smtClean="0">
                <a:solidFill>
                  <a:schemeClr val="tx1"/>
                </a:solidFill>
              </a:rPr>
            </a:br>
            <a:r>
              <a:rPr lang="en-US" altLang="ko-KR" sz="2800" spc="-100" dirty="0" smtClean="0">
                <a:solidFill>
                  <a:schemeClr val="tx1"/>
                </a:solidFill>
              </a:rPr>
              <a:t>                                  </a:t>
            </a:r>
            <a:r>
              <a:rPr lang="ko-KR" altLang="en-US" sz="2800" spc="-100" dirty="0" smtClean="0">
                <a:solidFill>
                  <a:schemeClr val="tx1"/>
                </a:solidFill>
              </a:rPr>
              <a:t>제대로 규제도 못하고 당할 판</a:t>
            </a:r>
            <a:r>
              <a:rPr lang="en-US" altLang="ko-KR" sz="2800" spc="-100" dirty="0" smtClean="0">
                <a:solidFill>
                  <a:schemeClr val="tx1"/>
                </a:solidFill>
              </a:rPr>
              <a:t>!</a:t>
            </a:r>
            <a:endParaRPr lang="ko-KR" altLang="en-US" sz="2800" spc="-1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6. </a:t>
            </a:r>
            <a:r>
              <a:rPr lang="ko-KR" altLang="en-US" sz="3200" dirty="0" smtClean="0">
                <a:solidFill>
                  <a:schemeClr val="tx1"/>
                </a:solidFill>
              </a:rPr>
              <a:t>무역 흑자가 줄어들고 적자가 된다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가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되면 수출이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늘어난다구요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 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우끼는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소리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….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</a:rPr>
              <a:t>한 </a:t>
            </a:r>
            <a:r>
              <a:rPr lang="en-US" altLang="ko-KR" sz="2000" dirty="0" smtClean="0">
                <a:solidFill>
                  <a:schemeClr val="tx1"/>
                </a:solidFill>
              </a:rPr>
              <a:t>EU </a:t>
            </a:r>
            <a:r>
              <a:rPr lang="ko-KR" altLang="en-US" sz="2000" dirty="0" smtClean="0">
                <a:solidFill>
                  <a:schemeClr val="tx1"/>
                </a:solidFill>
              </a:rPr>
              <a:t>후 전년도 대비 </a:t>
            </a:r>
            <a:r>
              <a:rPr lang="en-US" altLang="ko-KR" sz="2000" dirty="0" smtClean="0">
                <a:solidFill>
                  <a:schemeClr val="tx1"/>
                </a:solidFill>
              </a:rPr>
              <a:t>37</a:t>
            </a:r>
            <a:r>
              <a:rPr lang="ko-KR" altLang="en-US" sz="2000" dirty="0" smtClean="0">
                <a:solidFill>
                  <a:schemeClr val="tx1"/>
                </a:solidFill>
              </a:rPr>
              <a:t>억불이나 무역흑자가 감소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- </a:t>
            </a:r>
            <a:r>
              <a:rPr lang="ko-KR" altLang="en-US" sz="2000" dirty="0" smtClean="0">
                <a:solidFill>
                  <a:schemeClr val="tx1"/>
                </a:solidFill>
              </a:rPr>
              <a:t>현재 미국은 경제위기 상황</a:t>
            </a:r>
            <a:r>
              <a:rPr lang="en-US" altLang="ko-KR" sz="2000" dirty="0" smtClean="0">
                <a:solidFill>
                  <a:schemeClr val="tx1"/>
                </a:solidFill>
              </a:rPr>
              <a:t>, </a:t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>  </a:t>
            </a:r>
            <a:r>
              <a:rPr lang="ko-KR" altLang="en-US" sz="2400" dirty="0" smtClean="0">
                <a:solidFill>
                  <a:srgbClr val="FF0000"/>
                </a:solidFill>
              </a:rPr>
              <a:t>미국이  한미 </a:t>
            </a:r>
            <a:r>
              <a:rPr lang="en-US" altLang="ko-KR" sz="2400" dirty="0" smtClean="0">
                <a:solidFill>
                  <a:srgbClr val="FF0000"/>
                </a:solidFill>
              </a:rPr>
              <a:t>FTA </a:t>
            </a:r>
            <a:r>
              <a:rPr lang="ko-KR" altLang="en-US" sz="2400" dirty="0" smtClean="0">
                <a:solidFill>
                  <a:srgbClr val="FF0000"/>
                </a:solidFill>
              </a:rPr>
              <a:t>하려는 것은 무역적자 줄이려는 것</a:t>
            </a:r>
            <a:r>
              <a:rPr lang="en-US" altLang="ko-KR" sz="2400" dirty="0" smtClean="0">
                <a:solidFill>
                  <a:srgbClr val="FF0000"/>
                </a:solidFill>
              </a:rPr>
              <a:t>.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700" dirty="0" smtClean="0">
                <a:solidFill>
                  <a:schemeClr val="tx1"/>
                </a:solidFill>
              </a:rPr>
              <a:t>- 1993</a:t>
            </a:r>
            <a:r>
              <a:rPr lang="ko-KR" altLang="en-US" sz="2700" dirty="0" smtClean="0">
                <a:solidFill>
                  <a:schemeClr val="tx1"/>
                </a:solidFill>
              </a:rPr>
              <a:t>년 미국과 멕시코간에 </a:t>
            </a:r>
            <a:r>
              <a:rPr lang="ko-KR" altLang="en-US" sz="2700" dirty="0" smtClean="0">
                <a:solidFill>
                  <a:srgbClr val="FF0000"/>
                </a:solidFill>
              </a:rPr>
              <a:t>북미</a:t>
            </a:r>
            <a:r>
              <a:rPr lang="en-US" altLang="ko-KR" sz="2700" dirty="0" smtClean="0">
                <a:solidFill>
                  <a:srgbClr val="FF0000"/>
                </a:solidFill>
              </a:rPr>
              <a:t>FTA(NAFTA) </a:t>
            </a:r>
            <a:r>
              <a:rPr lang="ko-KR" altLang="en-US" sz="2700" dirty="0" smtClean="0">
                <a:solidFill>
                  <a:srgbClr val="FF0000"/>
                </a:solidFill>
              </a:rPr>
              <a:t>체결 </a:t>
            </a:r>
            <a:r>
              <a:rPr lang="ko-KR" altLang="en-US" sz="2700" dirty="0" smtClean="0">
                <a:solidFill>
                  <a:schemeClr val="tx1"/>
                </a:solidFill>
              </a:rPr>
              <a:t>후</a:t>
            </a:r>
            <a:r>
              <a:rPr lang="en-US" altLang="ko-KR" sz="2700" dirty="0" smtClean="0">
                <a:solidFill>
                  <a:schemeClr val="tx1"/>
                </a:solidFill>
              </a:rPr>
              <a:t>, </a:t>
            </a:r>
            <a:br>
              <a:rPr lang="en-US" altLang="ko-KR" sz="2700" dirty="0" smtClean="0">
                <a:solidFill>
                  <a:schemeClr val="tx1"/>
                </a:solidFill>
              </a:rPr>
            </a:br>
            <a:r>
              <a:rPr lang="en-US" altLang="ko-KR" sz="2700" dirty="0" smtClean="0">
                <a:solidFill>
                  <a:schemeClr val="tx1"/>
                </a:solidFill>
              </a:rPr>
              <a:t>           </a:t>
            </a:r>
            <a:r>
              <a:rPr lang="ko-KR" altLang="en-US" sz="2700" dirty="0" smtClean="0">
                <a:solidFill>
                  <a:schemeClr val="tx1"/>
                </a:solidFill>
              </a:rPr>
              <a:t>지금 우리 정부가 얘기하듯</a:t>
            </a:r>
            <a:r>
              <a:rPr lang="en-US" altLang="ko-KR" sz="2700" dirty="0" smtClean="0">
                <a:solidFill>
                  <a:schemeClr val="tx1"/>
                </a:solidFill>
              </a:rPr>
              <a:t>, </a:t>
            </a:r>
            <a:br>
              <a:rPr lang="en-US" altLang="ko-KR" sz="2700" dirty="0" smtClean="0">
                <a:solidFill>
                  <a:schemeClr val="tx1"/>
                </a:solidFill>
              </a:rPr>
            </a:br>
            <a:r>
              <a:rPr lang="en-US" altLang="ko-KR" sz="2700" dirty="0" smtClean="0">
                <a:solidFill>
                  <a:schemeClr val="tx1"/>
                </a:solidFill>
              </a:rPr>
              <a:t>                       </a:t>
            </a:r>
            <a:r>
              <a:rPr lang="en-US" altLang="ko-KR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‘</a:t>
            </a:r>
            <a:r>
              <a:rPr lang="ko-KR" altLang="en-US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수출 늘고</a:t>
            </a:r>
            <a:r>
              <a:rPr lang="en-US" altLang="ko-KR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’</a:t>
            </a:r>
            <a:r>
              <a:rPr lang="ko-KR" altLang="en-US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altLang="ko-KR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‘</a:t>
            </a:r>
            <a:r>
              <a:rPr lang="ko-KR" altLang="en-US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일자리 늘어난다</a:t>
            </a:r>
            <a:r>
              <a:rPr lang="en-US" altLang="ko-KR" sz="27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’</a:t>
            </a:r>
            <a:r>
              <a:rPr lang="ko-KR" altLang="en-US" sz="2700" dirty="0" smtClean="0">
                <a:solidFill>
                  <a:schemeClr val="tx1"/>
                </a:solidFill>
              </a:rPr>
              <a:t>고 떠벌렸으나</a:t>
            </a: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en-US" altLang="ko-KR" sz="2000" dirty="0" smtClean="0">
                <a:solidFill>
                  <a:schemeClr val="tx1"/>
                </a:solidFill>
              </a:rPr>
              <a:t/>
            </a:r>
            <a:br>
              <a:rPr lang="en-US" altLang="ko-KR" sz="2000" dirty="0" smtClean="0">
                <a:solidFill>
                  <a:schemeClr val="tx1"/>
                </a:solidFill>
              </a:rPr>
            </a:br>
            <a:r>
              <a:rPr lang="ko-KR" altLang="en-US" sz="2800" dirty="0" smtClean="0">
                <a:solidFill>
                  <a:schemeClr val="tx1"/>
                </a:solidFill>
              </a:rPr>
              <a:t>실제로</a:t>
            </a:r>
            <a:r>
              <a:rPr lang="en-US" altLang="ko-KR" sz="28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rgbClr val="FF0000"/>
                </a:solidFill>
              </a:rPr>
              <a:t>멕시코 수출은 늘었지만</a:t>
            </a:r>
            <a:r>
              <a:rPr lang="en-US" altLang="ko-KR" sz="2400" dirty="0" smtClean="0">
                <a:solidFill>
                  <a:srgbClr val="FF0000"/>
                </a:solidFill>
              </a:rPr>
              <a:t>,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</a:t>
            </a:r>
            <a:r>
              <a:rPr lang="ko-KR" altLang="en-US" sz="2800" dirty="0" err="1" smtClean="0">
                <a:solidFill>
                  <a:schemeClr val="tx1"/>
                </a:solidFill>
              </a:rPr>
              <a:t>비정규직</a:t>
            </a:r>
            <a:r>
              <a:rPr lang="ko-KR" altLang="en-US" sz="2800" dirty="0" smtClean="0">
                <a:solidFill>
                  <a:schemeClr val="tx1"/>
                </a:solidFill>
              </a:rPr>
              <a:t> 증가와 실업증가로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서민경제는 몰락위기로 내몰림</a:t>
            </a:r>
            <a:r>
              <a:rPr lang="en-US" altLang="ko-KR" sz="2800" dirty="0" smtClean="0">
                <a:solidFill>
                  <a:schemeClr val="tx1"/>
                </a:solidFill>
              </a:rPr>
              <a:t>.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7. </a:t>
            </a:r>
            <a:r>
              <a:rPr lang="ko-KR" altLang="en-US" sz="3200" dirty="0" smtClean="0">
                <a:solidFill>
                  <a:schemeClr val="tx1"/>
                </a:solidFill>
              </a:rPr>
              <a:t>농업은 없어져도 된다고 보는지</a:t>
            </a:r>
            <a:r>
              <a:rPr lang="en-US" altLang="ko-KR" sz="3200" dirty="0" smtClean="0">
                <a:solidFill>
                  <a:schemeClr val="tx1"/>
                </a:solidFill>
              </a:rPr>
              <a:t>?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미국과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EU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농산물은 전세계에서 가장 값이 싸다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왜냐하면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  </a:t>
            </a:r>
            <a:r>
              <a:rPr lang="ko-KR" altLang="en-US" sz="2400" dirty="0" smtClean="0">
                <a:solidFill>
                  <a:srgbClr val="FF0000"/>
                </a:solidFill>
              </a:rPr>
              <a:t>엄청난 농업보조금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때문이다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 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tx1"/>
                </a:solidFill>
              </a:rPr>
              <a:t>미국의 농업보조금은 </a:t>
            </a:r>
            <a:r>
              <a:rPr lang="en-US" altLang="ko-KR" sz="2400" dirty="0" smtClean="0">
                <a:solidFill>
                  <a:schemeClr val="tx1"/>
                </a:solidFill>
              </a:rPr>
              <a:t>14.6%, EU</a:t>
            </a:r>
            <a:r>
              <a:rPr lang="ko-KR" altLang="en-US" sz="2400" dirty="0" smtClean="0">
                <a:solidFill>
                  <a:schemeClr val="tx1"/>
                </a:solidFill>
              </a:rPr>
              <a:t>는 </a:t>
            </a:r>
            <a:r>
              <a:rPr lang="en-US" altLang="ko-KR" sz="2400" dirty="0" smtClean="0">
                <a:solidFill>
                  <a:schemeClr val="tx1"/>
                </a:solidFill>
              </a:rPr>
              <a:t>22.3%......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그런데 </a:t>
            </a:r>
            <a:r>
              <a:rPr lang="ko-KR" altLang="en-US" sz="2400" dirty="0" smtClean="0">
                <a:solidFill>
                  <a:srgbClr val="FF0000"/>
                </a:solidFill>
              </a:rPr>
              <a:t>한국은 </a:t>
            </a:r>
            <a:r>
              <a:rPr lang="en-US" altLang="ko-KR" sz="2400" dirty="0" smtClean="0">
                <a:solidFill>
                  <a:srgbClr val="FF0000"/>
                </a:solidFill>
              </a:rPr>
              <a:t>4.6%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밖에 안된다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 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이런 상황에서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…..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농업관세까지 낮추면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…..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어떻게 될까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?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3200" dirty="0" smtClean="0">
                <a:solidFill>
                  <a:srgbClr val="FF0000"/>
                </a:solidFill>
              </a:rPr>
              <a:t>  “</a:t>
            </a:r>
            <a:r>
              <a:rPr lang="ko-KR" altLang="en-US" sz="3200" dirty="0" smtClean="0">
                <a:solidFill>
                  <a:srgbClr val="FF0000"/>
                </a:solidFill>
              </a:rPr>
              <a:t>우리나라 농업은 망함</a:t>
            </a:r>
            <a:r>
              <a:rPr lang="en-US" altLang="ko-KR" sz="3200" dirty="0" smtClean="0">
                <a:solidFill>
                  <a:srgbClr val="FF0000"/>
                </a:solidFill>
              </a:rPr>
              <a:t>”</a:t>
            </a:r>
            <a:br>
              <a:rPr lang="en-US" altLang="ko-KR" sz="3200" dirty="0" smtClean="0">
                <a:solidFill>
                  <a:srgbClr val="FF0000"/>
                </a:solidFill>
              </a:rPr>
            </a:br>
            <a:r>
              <a:rPr lang="en-US" altLang="ko-KR" sz="3200" dirty="0" smtClean="0">
                <a:solidFill>
                  <a:srgbClr val="FF0000"/>
                </a:solidFill>
              </a:rPr>
              <a:t/>
            </a:r>
            <a:br>
              <a:rPr lang="en-US" altLang="ko-KR" sz="3200" dirty="0" smtClean="0">
                <a:solidFill>
                  <a:srgbClr val="FF0000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한국의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식량자급율은</a:t>
            </a:r>
            <a:r>
              <a:rPr lang="ko-KR" altLang="en-US" sz="2400" dirty="0" smtClean="0">
                <a:solidFill>
                  <a:schemeClr val="tx1"/>
                </a:solidFill>
              </a:rPr>
              <a:t> </a:t>
            </a:r>
            <a:r>
              <a:rPr lang="en-US" altLang="ko-KR" sz="2400" dirty="0" smtClean="0">
                <a:solidFill>
                  <a:schemeClr val="tx1"/>
                </a:solidFill>
              </a:rPr>
              <a:t>OECD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국가중</a:t>
            </a:r>
            <a:r>
              <a:rPr lang="ko-KR" altLang="en-US" sz="2400" dirty="0" smtClean="0">
                <a:solidFill>
                  <a:schemeClr val="tx1"/>
                </a:solidFill>
              </a:rPr>
              <a:t> 최하위로 </a:t>
            </a:r>
            <a:r>
              <a:rPr lang="en-US" altLang="ko-KR" sz="2400" dirty="0" smtClean="0">
                <a:solidFill>
                  <a:schemeClr val="tx1"/>
                </a:solidFill>
              </a:rPr>
              <a:t>28%</a:t>
            </a:r>
            <a:r>
              <a:rPr lang="ko-KR" altLang="en-US" sz="2400" dirty="0" smtClean="0">
                <a:solidFill>
                  <a:schemeClr val="tx1"/>
                </a:solidFill>
              </a:rPr>
              <a:t>밖에 안됨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그것도 쌀 </a:t>
            </a:r>
            <a:r>
              <a:rPr lang="ko-KR" altLang="en-US" sz="2400" dirty="0" err="1" smtClean="0">
                <a:solidFill>
                  <a:schemeClr val="tx1"/>
                </a:solidFill>
              </a:rPr>
              <a:t>빼고나면</a:t>
            </a:r>
            <a:r>
              <a:rPr lang="ko-KR" altLang="en-US" sz="2400" dirty="0" smtClean="0">
                <a:solidFill>
                  <a:schemeClr val="tx1"/>
                </a:solidFill>
              </a:rPr>
              <a:t>  딸랑</a:t>
            </a:r>
            <a:r>
              <a:rPr lang="en-US" altLang="ko-KR" sz="2400" dirty="0" smtClean="0">
                <a:solidFill>
                  <a:schemeClr val="tx1"/>
                </a:solidFill>
              </a:rPr>
              <a:t>…… </a:t>
            </a:r>
            <a:r>
              <a:rPr lang="en-US" altLang="ko-KR" sz="2400" dirty="0" smtClean="0">
                <a:solidFill>
                  <a:srgbClr val="FF0000"/>
                </a:solidFill>
              </a:rPr>
              <a:t>5%</a:t>
            </a:r>
            <a:br>
              <a:rPr lang="en-US" altLang="ko-KR" sz="2400" dirty="0" smtClean="0">
                <a:solidFill>
                  <a:srgbClr val="FF0000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 </a:t>
            </a:r>
            <a:r>
              <a:rPr lang="ko-KR" altLang="en-US" sz="3600" dirty="0" smtClean="0">
                <a:solidFill>
                  <a:srgbClr val="FF0000"/>
                </a:solidFill>
              </a:rPr>
              <a:t>농업 없는 한국</a:t>
            </a:r>
            <a:r>
              <a:rPr lang="ko-KR" altLang="en-US" sz="2800" dirty="0" smtClean="0">
                <a:solidFill>
                  <a:schemeClr val="tx1"/>
                </a:solidFill>
              </a:rPr>
              <a:t>을 자녀들에게 물려주시겠습니까</a:t>
            </a:r>
            <a:r>
              <a:rPr lang="en-US" altLang="ko-KR" sz="2800" dirty="0" smtClean="0">
                <a:solidFill>
                  <a:schemeClr val="tx1"/>
                </a:solidFill>
              </a:rPr>
              <a:t>?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8. </a:t>
            </a:r>
            <a:r>
              <a:rPr lang="ko-KR" altLang="en-US" sz="3200" dirty="0" smtClean="0">
                <a:solidFill>
                  <a:schemeClr val="tx1"/>
                </a:solidFill>
              </a:rPr>
              <a:t>환경을 파괴하는 협정이다</a:t>
            </a:r>
            <a:r>
              <a:rPr lang="en-US" altLang="ko-KR" sz="3200" dirty="0" smtClean="0">
                <a:solidFill>
                  <a:schemeClr val="tx1"/>
                </a:solidFill>
              </a:rPr>
              <a:t>?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800" dirty="0" smtClean="0">
                <a:solidFill>
                  <a:srgbClr val="FF0000"/>
                </a:solidFill>
              </a:rPr>
              <a:t>한미 </a:t>
            </a:r>
            <a:r>
              <a:rPr lang="en-US" altLang="ko-KR" sz="2800" dirty="0" smtClean="0">
                <a:solidFill>
                  <a:srgbClr val="FF0000"/>
                </a:solidFill>
              </a:rPr>
              <a:t>FTA </a:t>
            </a:r>
            <a:r>
              <a:rPr lang="ko-KR" altLang="en-US" sz="2800" dirty="0" smtClean="0">
                <a:solidFill>
                  <a:srgbClr val="FF0000"/>
                </a:solidFill>
              </a:rPr>
              <a:t>체결을 위해 미국이 내건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en-US" altLang="ko-KR" sz="2400" dirty="0" smtClean="0">
                <a:solidFill>
                  <a:schemeClr val="tx1"/>
                </a:solidFill>
              </a:rPr>
              <a:t>4</a:t>
            </a:r>
            <a:r>
              <a:rPr lang="ko-KR" altLang="en-US" sz="2400" dirty="0" smtClean="0">
                <a:solidFill>
                  <a:schemeClr val="tx1"/>
                </a:solidFill>
              </a:rPr>
              <a:t>대 선결조건 중에 하나가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자동차 배기량이 많으면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세금을 더 부과하는 제도를 없애는 것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배기가스가 많은 자동차에 세금을 부과하는 환경정책 폐지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en-US" altLang="ko-KR" sz="2400" dirty="0" smtClean="0">
                <a:solidFill>
                  <a:schemeClr val="tx1"/>
                </a:solidFill>
              </a:rPr>
              <a:t>=&gt; </a:t>
            </a:r>
            <a:r>
              <a:rPr lang="en-US" altLang="ko-KR" sz="2400" dirty="0" smtClean="0">
                <a:solidFill>
                  <a:srgbClr val="FF0000"/>
                </a:solidFill>
              </a:rPr>
              <a:t>MB</a:t>
            </a:r>
            <a:r>
              <a:rPr lang="ko-KR" altLang="en-US" sz="2400" dirty="0" smtClean="0">
                <a:solidFill>
                  <a:schemeClr val="tx1"/>
                </a:solidFill>
              </a:rPr>
              <a:t>가 그렇게 부르짓는 기후온난화라는 지구적 과제 역행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3200" dirty="0" smtClean="0">
                <a:solidFill>
                  <a:srgbClr val="FF0000"/>
                </a:solidFill>
              </a:rPr>
              <a:t>유전자 조작식품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에</a:t>
            </a:r>
            <a:r>
              <a:rPr lang="ko-KR" altLang="en-US" sz="2400" dirty="0" smtClean="0">
                <a:solidFill>
                  <a:srgbClr val="FF0000"/>
                </a:solidFill>
              </a:rPr>
              <a:t>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대한 규제 더욱더 완화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환경정책은 예외라고 정부에서는 말하고 있지만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가 발효되면 환경규제는 무역장벽으로 취급될 뿐</a:t>
            </a:r>
            <a:endParaRPr lang="ko-KR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9. </a:t>
            </a:r>
            <a:r>
              <a:rPr lang="ko-KR" altLang="en-US" sz="3200" dirty="0" smtClean="0">
                <a:solidFill>
                  <a:schemeClr val="tx1"/>
                </a:solidFill>
              </a:rPr>
              <a:t>명백한 불평등 협정이다</a:t>
            </a:r>
            <a:r>
              <a:rPr lang="en-US" altLang="ko-KR" sz="3200" dirty="0" smtClean="0">
                <a:solidFill>
                  <a:schemeClr val="tx1"/>
                </a:solidFill>
              </a:rPr>
              <a:t>!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800" dirty="0" smtClean="0">
                <a:solidFill>
                  <a:srgbClr val="FF0000"/>
                </a:solidFill>
              </a:rPr>
              <a:t>미국의 한미 </a:t>
            </a:r>
            <a:r>
              <a:rPr lang="en-US" altLang="ko-KR" sz="2800" dirty="0" smtClean="0">
                <a:solidFill>
                  <a:srgbClr val="FF0000"/>
                </a:solidFill>
              </a:rPr>
              <a:t>FTA </a:t>
            </a:r>
            <a:r>
              <a:rPr lang="ko-KR" altLang="en-US" sz="2800" dirty="0" err="1" smtClean="0">
                <a:solidFill>
                  <a:srgbClr val="FF0000"/>
                </a:solidFill>
              </a:rPr>
              <a:t>이행법</a:t>
            </a:r>
            <a:r>
              <a:rPr lang="ko-KR" altLang="en-US" sz="2800" dirty="0" smtClean="0">
                <a:solidFill>
                  <a:srgbClr val="FF0000"/>
                </a:solidFill>
              </a:rPr>
              <a:t> </a:t>
            </a:r>
            <a:r>
              <a:rPr lang="en-US" altLang="ko-KR" sz="2800" dirty="0" smtClean="0">
                <a:solidFill>
                  <a:srgbClr val="FF0000"/>
                </a:solidFill>
              </a:rPr>
              <a:t>102</a:t>
            </a:r>
            <a:r>
              <a:rPr lang="ko-KR" altLang="en-US" sz="2800" dirty="0" smtClean="0">
                <a:solidFill>
                  <a:srgbClr val="FF0000"/>
                </a:solidFill>
              </a:rPr>
              <a:t>조를 보면</a:t>
            </a:r>
            <a:r>
              <a:rPr lang="en-US" altLang="ko-KR" sz="2800" dirty="0" smtClean="0">
                <a:solidFill>
                  <a:srgbClr val="FF0000"/>
                </a:solidFill>
              </a:rPr>
              <a:t>,</a:t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800" dirty="0" smtClean="0">
                <a:solidFill>
                  <a:srgbClr val="FF0000"/>
                </a:solidFill>
              </a:rPr>
              <a:t>    FTA</a:t>
            </a:r>
            <a:r>
              <a:rPr lang="ko-KR" altLang="en-US" sz="2800" dirty="0" smtClean="0">
                <a:solidFill>
                  <a:schemeClr val="tx1"/>
                </a:solidFill>
              </a:rPr>
              <a:t>협정과 미국법령이 충돌할 경우 </a:t>
            </a:r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                    </a:t>
            </a:r>
            <a:r>
              <a:rPr lang="ko-KR" altLang="en-US" sz="2800" dirty="0" smtClean="0">
                <a:solidFill>
                  <a:schemeClr val="tx1"/>
                </a:solidFill>
              </a:rPr>
              <a:t>미국 법령이 우선한다고 되어 있음</a:t>
            </a: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ko-KR" altLang="en-US" sz="2800" dirty="0" smtClean="0">
                <a:solidFill>
                  <a:srgbClr val="FF0000"/>
                </a:solidFill>
              </a:rPr>
              <a:t> </a:t>
            </a:r>
            <a:r>
              <a:rPr lang="en-US" altLang="ko-KR" sz="2800" dirty="0" smtClean="0">
                <a:solidFill>
                  <a:srgbClr val="FF0000"/>
                </a:solidFill>
              </a:rPr>
              <a:t/>
            </a:r>
            <a:br>
              <a:rPr lang="en-US" altLang="ko-KR" sz="2800" dirty="0" smtClean="0">
                <a:solidFill>
                  <a:srgbClr val="FF0000"/>
                </a:solidFill>
              </a:rPr>
            </a:b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</a:t>
            </a:r>
            <a:r>
              <a:rPr lang="ko-KR" altLang="en-US" sz="3200" dirty="0" smtClean="0">
                <a:solidFill>
                  <a:srgbClr val="FF0000"/>
                </a:solidFill>
              </a:rPr>
              <a:t>반면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한국에서는 </a:t>
            </a:r>
            <a:r>
              <a:rPr lang="ko-KR" altLang="en-US" sz="2400" dirty="0" smtClean="0">
                <a:solidFill>
                  <a:srgbClr val="FF0000"/>
                </a:solidFill>
              </a:rPr>
              <a:t>한미 </a:t>
            </a:r>
            <a:r>
              <a:rPr lang="en-US" altLang="ko-KR" sz="2400" dirty="0" smtClean="0">
                <a:solidFill>
                  <a:srgbClr val="FF0000"/>
                </a:solidFill>
              </a:rPr>
              <a:t>FTA </a:t>
            </a:r>
            <a:r>
              <a:rPr lang="ko-KR" altLang="en-US" sz="2400" dirty="0" smtClean="0">
                <a:solidFill>
                  <a:srgbClr val="FF0000"/>
                </a:solidFill>
              </a:rPr>
              <a:t>협정이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한국법에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우선함</a:t>
            </a:r>
            <a: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한미</a:t>
            </a:r>
            <a:r>
              <a:rPr lang="en-US" altLang="ko-KR" sz="2400" dirty="0" smtClean="0">
                <a:solidFill>
                  <a:schemeClr val="tx1"/>
                </a:solidFill>
              </a:rPr>
              <a:t>FTA</a:t>
            </a:r>
            <a:r>
              <a:rPr lang="ko-KR" altLang="en-US" sz="2400" dirty="0" smtClean="0">
                <a:solidFill>
                  <a:schemeClr val="tx1"/>
                </a:solidFill>
              </a:rPr>
              <a:t>는 미국에서는 국내법이 아니지만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한국에서 국내법</a:t>
            </a:r>
            <a:r>
              <a:rPr lang="en-US" altLang="ko-KR" sz="2400" dirty="0" smtClean="0">
                <a:solidFill>
                  <a:schemeClr val="tx1"/>
                </a:solidFill>
              </a:rPr>
              <a:t/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  </a:t>
            </a:r>
            <a:br>
              <a:rPr lang="en-US" altLang="ko-KR" sz="24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    </a:t>
            </a:r>
            <a:r>
              <a:rPr lang="ko-KR" altLang="en-US" sz="2400" dirty="0" smtClean="0">
                <a:solidFill>
                  <a:schemeClr val="tx1"/>
                </a:solidFill>
              </a:rPr>
              <a:t>그렇기 때문에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미국에 진출한 한국기업이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 FTA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위반을 이유로 미국법원에 소송을 할 수 없음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</a:t>
            </a:r>
            <a:r>
              <a:rPr lang="ko-KR" altLang="en-US" sz="3600" dirty="0" smtClean="0">
                <a:solidFill>
                  <a:srgbClr val="FF0000"/>
                </a:solidFill>
              </a:rPr>
              <a:t>명백한 불평등 협정</a:t>
            </a:r>
            <a:r>
              <a:rPr lang="en-US" altLang="ko-KR" sz="3600" dirty="0" smtClean="0">
                <a:solidFill>
                  <a:srgbClr val="FF0000"/>
                </a:solidFill>
              </a:rPr>
              <a:t>…… </a:t>
            </a:r>
            <a:r>
              <a:rPr lang="ko-KR" altLang="en-US" sz="3600" dirty="0" smtClean="0">
                <a:solidFill>
                  <a:srgbClr val="FF0000"/>
                </a:solidFill>
              </a:rPr>
              <a:t>맞죠</a:t>
            </a:r>
            <a:r>
              <a:rPr lang="en-US" altLang="ko-KR" sz="3600" dirty="0" smtClean="0">
                <a:solidFill>
                  <a:srgbClr val="FF0000"/>
                </a:solidFill>
              </a:rPr>
              <a:t>!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10. 1%</a:t>
            </a:r>
            <a:r>
              <a:rPr lang="ko-KR" altLang="en-US" sz="3200" dirty="0" smtClean="0">
                <a:solidFill>
                  <a:schemeClr val="tx1"/>
                </a:solidFill>
              </a:rPr>
              <a:t>만을 위한 협정이다</a:t>
            </a:r>
            <a:r>
              <a:rPr lang="en-US" altLang="ko-KR" sz="3200" dirty="0" smtClean="0">
                <a:solidFill>
                  <a:schemeClr val="tx1"/>
                </a:solidFill>
              </a:rPr>
              <a:t>.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2400" dirty="0" smtClean="0">
                <a:solidFill>
                  <a:schemeClr val="tx1"/>
                </a:solidFill>
              </a:rPr>
              <a:t>- </a:t>
            </a:r>
            <a:r>
              <a:rPr lang="ko-KR" altLang="en-US" sz="2400" dirty="0" smtClean="0">
                <a:solidFill>
                  <a:schemeClr val="tx1"/>
                </a:solidFill>
              </a:rPr>
              <a:t>미국의 기업과 한국의 상공회의소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전경련 등이 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한미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FTA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지지 광고로 언론을 도배하고 있음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3600" dirty="0" smtClean="0">
                <a:solidFill>
                  <a:srgbClr val="FF0000"/>
                </a:solidFill>
              </a:rPr>
              <a:t>- </a:t>
            </a:r>
            <a:r>
              <a:rPr lang="ko-KR" altLang="en-US" sz="3600" dirty="0" smtClean="0">
                <a:solidFill>
                  <a:srgbClr val="FF0000"/>
                </a:solidFill>
              </a:rPr>
              <a:t>왜 일까요</a:t>
            </a:r>
            <a:r>
              <a:rPr lang="en-US" altLang="ko-KR" sz="3600" dirty="0" smtClean="0">
                <a:solidFill>
                  <a:srgbClr val="FF0000"/>
                </a:solidFill>
              </a:rPr>
              <a:t>?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+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한국의 공공부문이 민영화되면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미국기업과 합작하여 재벌들도 혜택을 보기 때문이죠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!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+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의료민영화되면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미국 보험회사 뿐만 아니라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       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국내 보험회사들도 민영의료보험 장사로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돈벌기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때문이죠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3100" dirty="0" smtClean="0">
                <a:solidFill>
                  <a:srgbClr val="FF0000"/>
                </a:solidFill>
              </a:rPr>
              <a:t>- </a:t>
            </a:r>
            <a:r>
              <a:rPr lang="ko-KR" altLang="en-US" sz="3100" dirty="0" smtClean="0">
                <a:solidFill>
                  <a:srgbClr val="FF0000"/>
                </a:solidFill>
              </a:rPr>
              <a:t>대부분의 국민들</a:t>
            </a:r>
            <a:r>
              <a:rPr lang="en-US" altLang="ko-KR" sz="3100" dirty="0" smtClean="0">
                <a:solidFill>
                  <a:srgbClr val="FF0000"/>
                </a:solidFill>
              </a:rPr>
              <a:t>, </a:t>
            </a:r>
            <a:r>
              <a:rPr lang="ko-KR" altLang="en-US" sz="3100" dirty="0" smtClean="0">
                <a:solidFill>
                  <a:srgbClr val="FF0000"/>
                </a:solidFill>
              </a:rPr>
              <a:t>서민들에게는 무엇이 돌아오죠</a:t>
            </a:r>
            <a:r>
              <a:rPr lang="en-US" altLang="ko-KR" sz="3100" dirty="0" smtClean="0">
                <a:solidFill>
                  <a:srgbClr val="FF0000"/>
                </a:solidFill>
              </a:rPr>
              <a:t>?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+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가스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전기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철도요금 같은 공공요금만 폭등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</a:t>
            </a:r>
            <a:r>
              <a:rPr lang="en-US" altLang="ko-KR" sz="2400" dirty="0" smtClean="0">
                <a:solidFill>
                  <a:schemeClr val="tx1"/>
                </a:solidFill>
              </a:rPr>
              <a:t>+ </a:t>
            </a:r>
            <a:r>
              <a:rPr lang="ko-KR" altLang="en-US" sz="2400" dirty="0" smtClean="0">
                <a:solidFill>
                  <a:schemeClr val="tx1"/>
                </a:solidFill>
              </a:rPr>
              <a:t>약값</a:t>
            </a:r>
            <a:r>
              <a:rPr lang="en-US" altLang="ko-KR" sz="2400" dirty="0" smtClean="0">
                <a:solidFill>
                  <a:schemeClr val="tx1"/>
                </a:solidFill>
              </a:rPr>
              <a:t>, </a:t>
            </a:r>
            <a:r>
              <a:rPr lang="ko-KR" altLang="en-US" sz="2400" dirty="0" smtClean="0">
                <a:solidFill>
                  <a:schemeClr val="tx1"/>
                </a:solidFill>
              </a:rPr>
              <a:t>의료비 폭등으로 건강보험 마저 위협받게 됨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+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동네상점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, 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중소기업 망하고 </a:t>
            </a:r>
            <a:r>
              <a:rPr lang="ko-KR" altLang="en-US" sz="2400" dirty="0" err="1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비정규직과</a:t>
            </a:r>
            <a:r>
              <a:rPr lang="ko-KR" altLang="en-US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실업 늘어납니다</a:t>
            </a: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r>
              <a:rPr lang="en-US" altLang="ko-KR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   </a:t>
            </a:r>
            <a:r>
              <a:rPr lang="en-US" altLang="ko-KR" sz="3600" dirty="0" smtClean="0">
                <a:solidFill>
                  <a:srgbClr val="FF0000"/>
                </a:solidFill>
              </a:rPr>
              <a:t>1% </a:t>
            </a:r>
            <a:r>
              <a:rPr lang="ko-KR" altLang="en-US" sz="3600" dirty="0" smtClean="0">
                <a:solidFill>
                  <a:srgbClr val="FF0000"/>
                </a:solidFill>
              </a:rPr>
              <a:t>는 이익을 보지만</a:t>
            </a:r>
            <a:r>
              <a:rPr lang="en-US" altLang="ko-KR" sz="3600" dirty="0" smtClean="0">
                <a:solidFill>
                  <a:srgbClr val="FF0000"/>
                </a:solidFill>
              </a:rPr>
              <a:t>, 99%</a:t>
            </a:r>
            <a:r>
              <a:rPr lang="ko-KR" altLang="en-US" sz="3600" dirty="0" smtClean="0">
                <a:solidFill>
                  <a:srgbClr val="FF0000"/>
                </a:solidFill>
              </a:rPr>
              <a:t>는 재앙인 협정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8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12088" cy="6336704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en-US" altLang="ko-KR" sz="3200" dirty="0" smtClean="0">
                <a:solidFill>
                  <a:schemeClr val="tx1"/>
                </a:solidFill>
              </a:rPr>
              <a:t> </a:t>
            </a:r>
            <a:r>
              <a:rPr lang="en-US" altLang="ko-KR" sz="3200" dirty="0" smtClean="0">
                <a:solidFill>
                  <a:srgbClr val="FF0000"/>
                </a:solidFill>
              </a:rPr>
              <a:t>99%</a:t>
            </a:r>
            <a:r>
              <a:rPr lang="ko-KR" altLang="en-US" sz="3200" dirty="0" smtClean="0">
                <a:solidFill>
                  <a:srgbClr val="FF0000"/>
                </a:solidFill>
              </a:rPr>
              <a:t>의 힘으로 한미 </a:t>
            </a:r>
            <a:r>
              <a:rPr lang="en-US" altLang="ko-KR" sz="3200" dirty="0" smtClean="0">
                <a:solidFill>
                  <a:srgbClr val="FF0000"/>
                </a:solidFill>
              </a:rPr>
              <a:t>FTA </a:t>
            </a:r>
            <a:r>
              <a:rPr lang="ko-KR" altLang="en-US" sz="3200" dirty="0" smtClean="0">
                <a:solidFill>
                  <a:srgbClr val="FF0000"/>
                </a:solidFill>
              </a:rPr>
              <a:t>협정</a:t>
            </a:r>
            <a:r>
              <a:rPr lang="en-US" altLang="ko-KR" sz="3200" dirty="0" smtClean="0">
                <a:solidFill>
                  <a:srgbClr val="FF0000"/>
                </a:solidFill>
              </a:rPr>
              <a:t> </a:t>
            </a:r>
            <a:r>
              <a:rPr lang="ko-KR" altLang="en-US" sz="3200" dirty="0" smtClean="0">
                <a:solidFill>
                  <a:srgbClr val="FF0000"/>
                </a:solidFill>
              </a:rPr>
              <a:t>막아야 합니다</a:t>
            </a:r>
            <a:r>
              <a:rPr lang="en-US" altLang="ko-KR" sz="3200" dirty="0" smtClean="0">
                <a:solidFill>
                  <a:srgbClr val="FF0000"/>
                </a:solidFill>
              </a:rPr>
              <a:t>.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ko-KR" altLang="en-US" sz="3200" dirty="0" err="1" smtClean="0">
                <a:solidFill>
                  <a:schemeClr val="tx1"/>
                </a:solidFill>
              </a:rPr>
              <a:t>그동안</a:t>
            </a:r>
            <a:r>
              <a:rPr lang="ko-KR" altLang="en-US" sz="3200" dirty="0" smtClean="0">
                <a:solidFill>
                  <a:schemeClr val="tx1"/>
                </a:solidFill>
              </a:rPr>
              <a:t> </a:t>
            </a:r>
            <a:r>
              <a:rPr lang="ko-KR" altLang="en-US" sz="3200" dirty="0" smtClean="0">
                <a:solidFill>
                  <a:srgbClr val="FF0000"/>
                </a:solidFill>
              </a:rPr>
              <a:t>미국</a:t>
            </a:r>
            <a:r>
              <a:rPr lang="ko-KR" altLang="en-US" sz="3200" dirty="0" smtClean="0">
                <a:solidFill>
                  <a:schemeClr val="tx1"/>
                </a:solidFill>
              </a:rPr>
              <a:t>이 </a:t>
            </a:r>
            <a:r>
              <a:rPr lang="ko-KR" altLang="en-US" sz="3200" dirty="0" smtClean="0">
                <a:solidFill>
                  <a:srgbClr val="0066FF"/>
                </a:solidFill>
              </a:rPr>
              <a:t>남미와 아프리카</a:t>
            </a:r>
            <a:r>
              <a:rPr lang="en-US" altLang="ko-KR" sz="3200" dirty="0" smtClean="0">
                <a:solidFill>
                  <a:srgbClr val="0066FF"/>
                </a:solidFill>
              </a:rPr>
              <a:t>, </a:t>
            </a:r>
            <a:r>
              <a:rPr lang="ko-KR" altLang="en-US" sz="3200" dirty="0" smtClean="0">
                <a:solidFill>
                  <a:srgbClr val="0066FF"/>
                </a:solidFill>
              </a:rPr>
              <a:t>중동</a:t>
            </a:r>
            <a:r>
              <a:rPr lang="en-US" altLang="ko-KR" sz="3200" dirty="0" smtClean="0">
                <a:solidFill>
                  <a:srgbClr val="0066FF"/>
                </a:solidFill>
              </a:rPr>
              <a:t>, </a:t>
            </a:r>
            <a:r>
              <a:rPr lang="ko-KR" altLang="en-US" sz="3200" dirty="0" smtClean="0">
                <a:solidFill>
                  <a:srgbClr val="0066FF"/>
                </a:solidFill>
              </a:rPr>
              <a:t>아시아</a:t>
            </a:r>
            <a:r>
              <a:rPr lang="en-US" altLang="ko-KR" sz="3200" smtClean="0">
                <a:solidFill>
                  <a:srgbClr val="0066FF"/>
                </a:solidFill>
              </a:rPr>
              <a:t/>
            </a:r>
            <a:br>
              <a:rPr lang="en-US" altLang="ko-KR" sz="3200" smtClean="0">
                <a:solidFill>
                  <a:srgbClr val="0066FF"/>
                </a:solidFill>
              </a:rPr>
            </a:br>
            <a:r>
              <a:rPr lang="en-US" altLang="ko-KR" sz="3200" smtClean="0">
                <a:solidFill>
                  <a:srgbClr val="0066FF"/>
                </a:solidFill>
              </a:rPr>
              <a:t> </a:t>
            </a:r>
            <a:r>
              <a:rPr lang="ko-KR" altLang="en-US" sz="3200" smtClean="0">
                <a:solidFill>
                  <a:schemeClr val="tx1"/>
                </a:solidFill>
              </a:rPr>
              <a:t>나라들과 </a:t>
            </a:r>
            <a:r>
              <a:rPr lang="ko-KR" altLang="en-US" sz="3200" dirty="0" smtClean="0">
                <a:solidFill>
                  <a:schemeClr val="tx1"/>
                </a:solidFill>
              </a:rPr>
              <a:t>추진했던 </a:t>
            </a:r>
            <a:r>
              <a:rPr lang="en-US" altLang="ko-KR" sz="3200" dirty="0" smtClean="0">
                <a:solidFill>
                  <a:schemeClr val="tx1"/>
                </a:solidFill>
              </a:rPr>
              <a:t>FTA, 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ko-KR" altLang="en-US" sz="3200" dirty="0" smtClean="0">
                <a:solidFill>
                  <a:schemeClr val="tx1"/>
                </a:solidFill>
              </a:rPr>
              <a:t>모든 지역에서 </a:t>
            </a:r>
            <a:r>
              <a:rPr lang="ko-KR" altLang="en-US" sz="3200" dirty="0" smtClean="0">
                <a:solidFill>
                  <a:srgbClr val="FF0000"/>
                </a:solidFill>
              </a:rPr>
              <a:t>폐기</a:t>
            </a:r>
            <a:r>
              <a:rPr lang="ko-KR" altLang="en-US" sz="3200" dirty="0" smtClean="0">
                <a:solidFill>
                  <a:schemeClr val="tx1"/>
                </a:solidFill>
              </a:rPr>
              <a:t>되고</a:t>
            </a:r>
            <a:r>
              <a:rPr lang="en-US" altLang="ko-KR" sz="3200" dirty="0" smtClean="0">
                <a:solidFill>
                  <a:schemeClr val="tx1"/>
                </a:solidFill>
              </a:rPr>
              <a:t>, </a:t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ko-KR" altLang="en-US" sz="3200" dirty="0" smtClean="0">
                <a:solidFill>
                  <a:schemeClr val="tx1"/>
                </a:solidFill>
              </a:rPr>
              <a:t>현재</a:t>
            </a:r>
            <a:r>
              <a:rPr lang="en-US" altLang="ko-KR" sz="3200" dirty="0" smtClean="0">
                <a:solidFill>
                  <a:schemeClr val="tx1"/>
                </a:solidFill>
              </a:rPr>
              <a:t>,</a:t>
            </a:r>
            <a:r>
              <a:rPr lang="ko-KR" altLang="en-US" sz="3200" dirty="0" smtClean="0">
                <a:solidFill>
                  <a:schemeClr val="tx1"/>
                </a:solidFill>
              </a:rPr>
              <a:t> 단 한나라 </a:t>
            </a:r>
            <a:r>
              <a:rPr lang="ko-KR" altLang="en-US" sz="4000" dirty="0" smtClean="0">
                <a:solidFill>
                  <a:srgbClr val="FF0000"/>
                </a:solidFill>
              </a:rPr>
              <a:t>대한민국</a:t>
            </a:r>
            <a:r>
              <a:rPr lang="ko-KR" altLang="en-US" sz="3200" dirty="0" smtClean="0">
                <a:solidFill>
                  <a:schemeClr val="tx1"/>
                </a:solidFill>
              </a:rPr>
              <a:t>만 </a:t>
            </a:r>
            <a:r>
              <a:rPr lang="en-US" altLang="ko-KR" sz="3200" dirty="0" smtClean="0">
                <a:solidFill>
                  <a:schemeClr val="tx1"/>
                </a:solidFill>
              </a:rPr>
              <a:t>FTA </a:t>
            </a:r>
            <a:r>
              <a:rPr lang="ko-KR" altLang="en-US" sz="3200" dirty="0" smtClean="0">
                <a:solidFill>
                  <a:schemeClr val="tx1"/>
                </a:solidFill>
              </a:rPr>
              <a:t>추진 중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r>
              <a:rPr lang="ko-KR" altLang="en-US" sz="6000" dirty="0" smtClean="0">
                <a:solidFill>
                  <a:srgbClr val="0066FF"/>
                </a:solidFill>
              </a:rPr>
              <a:t>반드시 막아야 합니다</a:t>
            </a:r>
            <a:r>
              <a:rPr lang="en-US" altLang="ko-KR" sz="6000" dirty="0" smtClean="0">
                <a:solidFill>
                  <a:srgbClr val="0066FF"/>
                </a:solidFill>
              </a:rPr>
              <a:t>!</a:t>
            </a:r>
            <a:r>
              <a:rPr lang="en-US" altLang="ko-KR" sz="3200" dirty="0" smtClean="0">
                <a:solidFill>
                  <a:schemeClr val="tx1"/>
                </a:solidFill>
              </a:rPr>
              <a:t/>
            </a:r>
            <a:br>
              <a:rPr lang="en-US" altLang="ko-KR" sz="3200" dirty="0" smtClean="0">
                <a:solidFill>
                  <a:schemeClr val="tx1"/>
                </a:solidFill>
              </a:rPr>
            </a:br>
            <a:endParaRPr lang="ko-KR" altLang="en-U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열정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보자기">
      <a:majorFont>
        <a:latin typeface="Lucida Sans"/>
        <a:ea typeface=""/>
        <a:cs typeface=""/>
        <a:font script="Grek" typeface="Arial"/>
        <a:font script="Cyrl" typeface="Arial"/>
        <a:font script="Jpan" typeface="HGP明朝E"/>
        <a:font script="Hang" typeface="HY견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Lucida Sans"/>
        <a:ea typeface=""/>
        <a:cs typeface=""/>
        <a:font script="Grek" typeface="Arial"/>
        <a:font script="Cyrl" typeface="Arial"/>
        <a:font script="Jpan" typeface="HGP明朝E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7332</TotalTime>
  <Words>318</Words>
  <Application>Microsoft Office PowerPoint</Application>
  <PresentationFormat>화면 슬라이드 쇼(4:3)</PresentationFormat>
  <Paragraphs>101</Paragraphs>
  <Slides>21</Slides>
  <Notes>21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가을</vt:lpstr>
      <vt:lpstr> 1% 만을 위한 한미 FTA        99% 의 힘으로 저지하자! </vt:lpstr>
      <vt:lpstr>여러분! 아직도 이런 주장을 믿으십니까?    “수출위주 국가의 먹고 사는 유일한 길이다”    “경쟁력을 강화하려면                       초 인류 국가와 맞짱 떠야 한다”       모두 근거 없는  망상일 뿐입니다! </vt:lpstr>
      <vt:lpstr>여러분!    아직도 날치기 정권      이명박 정권과     수구언론 조-중-동 언론,     관치 언론 KBS, MBC, SBS의     한미FTA 보도를 그대로                            믿으십니까?</vt:lpstr>
      <vt:lpstr>슬라이드 4</vt:lpstr>
      <vt:lpstr>슬라이드 5</vt:lpstr>
      <vt:lpstr>슬라이드 6</vt:lpstr>
      <vt:lpstr>더 이상   국민들은 속지 않습니다!  더 이상 속아서도 안됩니다!    자, 이제 한미FTA 무엇이                                      문제인지 살펴 보겠습니다!</vt:lpstr>
      <vt:lpstr>한미FTA는 1% 부자와            재벌만을 위한 협정입니다.    투자자 강제 중재(ISD) 제도 도입으로          기업을 규제할 공공정책 시행이 불가능    + FTA는 공기업 민영화로 전기,수도,가스요금 폭등시키는 협정    + FTA는 물가폭등해도 민영화된 기업 다시 공기업화 할 수 없음  + FTA는 규제완화가 된 제도를 다시 되돌릴수 없는 협상  + 영세상인을 보호하는 제도는 한미FTA 협정위반   =&gt; 한미 FTA는 나라경제를 망치는 협정</vt:lpstr>
      <vt:lpstr>결국, 보호받지 못하는 한국농업과                       중소기업은  도탄에 빠지는 협정  미국의 대기업과  한국의 재벌들만을 위한   한미FTA 협정  지금부터, 한미 FTA가 우리사회에 어떤 영향을 미치는지                    자세히 살펴 보겠습니다!</vt:lpstr>
      <vt:lpstr>1. 약값폭등, 의료비 폭등으로              세계최고라는 건강보험제도를 망친다.  - 한미FTA는 다국적 기업이 가지고 있는          각종 의약품에 대한 특허를 연장시켜                 값싼 복제약품이 시판되는 것을 가로 막음     =&gt; 결국 비싼 약값을 지불해야 한다.     </vt:lpstr>
      <vt:lpstr>- 기존에는 건강보험공단과 심사평가원이       약값을 결정했으나,          앞으로는 다국적 제약회사가 거부할 수 있게 됨.          =&gt; 약값 폭등하고 건강보험제도 문제 생김  - 한미FTA가 발효되면,          현재 20개 도시의                 영리병원 허용조치를 되돌릴 수 없게  됨      =&gt; 영리병원 의료비는 기존보다 훨씬 비싸,          의료비 폭등도 우려됨.  </vt:lpstr>
      <vt:lpstr>2. 공공정책과 복지정책이        투자자 강제중재제도(ISD)의 대상이 된다.  - 공공정책은 한미FTA의 예외라구요? - 일단 미국투자자가 한국정부를 제소하면                자동동의조항 때문에 어쩔 수 없이                          국제기구로부터 중재를 받아야 함. &lt;사례&gt; 캐나다가 그린벨트 지정하여 환경폐기물                                     못 버리게 하자, 캐나다 정부가 회부 당했음. &lt;사례&gt; 중소기업  적합업종제도나  협동조합육성제도도 여기에 해당.  =&gt; 이런걸 어기면, 무역 보복을 당함.      기업에 대해 공익을 목적으로 규제하는 것 사실상 불가능</vt:lpstr>
      <vt:lpstr>3. 한미FTA는 민영화를 저지 못하고              전기요금, 가스요금 등 물가가 오른다.   - 볼리비아에서는 1999년 코차밤바시의 상수도가 민영화된 이후                   최저임금이 60달러인데, 한달 수도요금이 20달러까지 폭등       * 당시 미국과 볼리비아는 양자투자협정을 맺은 상태                  이를 교훈삼은 볼리비아가, 미국과 자유무역협정 맺지 않음  - 이외에도 과테말라의 전기요금,    캐나다 의료비 규제 등이 투자자 강제중재(ISD)에 걸림  - 철도, 가스 민영화는 요금폭등으로 이어질 것   =&gt; FTA 발효되면 강제중재 때문에 민영화된 회사 국유화하기 힘들게 됨. </vt:lpstr>
      <vt:lpstr>4. 동네 통닭집, 피자집, 상점, 정육점,                            채소가게도 어렵게 된다.  - 기업형 슈퍼마켓(SSM) 입점, 반경 1km 상권 싹쓸이   문제는 이런 기업형 슈퍼마켓 규제는 한 EU FTA 때문에 현재도 어려움   한미FTA가 발효되면, 앞으로 거의 불가능하게 됨    왜냐구요?  한미 FTA 협정 위반이기 때문입니다.     서민들은 일자리를 잃게 되고, 명퇴하면 가던  동네가게  개업도 못함.   다국적 기업인 이마트나 홈플러스는 떼돈을 벌겠지만, 서민들은 죽음.    --------------------------이런, 한미 FTA 찬성하시겠다구요!!!!</vt:lpstr>
      <vt:lpstr>5. 외환 위기 닥쳐도 외환통제가 곤란해진다.   - 97년 IMF때  외화 반출을  못하게                              ‘일시적 외환 송금제도(금융세이프가드) 도입 - 문제는,  한미 FTA 되면, 미국의 상업적, 경제적 또는 재정상의 이익에              손해를  주지 않을  것이라고  규정해놓아,                        금융위기 닥쳐도 외환통제조치를 제대로 하기 어려움.  - 한미 FTA는 모든 금융서비스를 포괄적으로 개방,                                     금융상품에 대한 새로운 규제 어렵게 함.   - 즉, 2008년 경제위기 불러온 파생금융상품에 대한                                                         규제권이 제약을 받습니다.  =&gt; 결국, 한국은 국제투기자본의 농간에 대한                                    제대로 규제도 못하고 당할 판!</vt:lpstr>
      <vt:lpstr>6. 무역 흑자가 줄어들고 적자가 된다.   - 한미 FTA가 되면 수출이 늘어난다구요?  우끼는 소리….    한 EU 후 전년도 대비 37억불이나 무역흑자가 감소  - 현재 미국은 경제위기 상황,    미국이  한미 FTA 하려는 것은 무역적자 줄이려는 것.   - 1993년 미국과 멕시코간에 북미FTA(NAFTA) 체결 후,             지금 우리 정부가 얘기하듯,                         ‘수출 늘고’ ‘일자리 늘어난다’고 떠벌렸으나  실제로, 멕시코 수출은 늘었지만,               비정규직 증가와 실업증가로                            서민경제는 몰락위기로 내몰림.</vt:lpstr>
      <vt:lpstr>7. 농업은 없어져도 된다고 보는지?   - 미국과 EU 농산물은 전세계에서 가장 값이 싸다.   왜냐하면?  엄청난 농업보조금 때문이다.    미국의 농업보조금은 14.6%, EU는 22.3%......   그런데 한국은 4.6% 밖에 안된다.   - 이런 상황에서….. 농업관세까지 낮추면….. 어떻게 될까?   “우리나라 농업은 망함”  - 한국의 식량자급율은 OECD국가중 최하위로 28%밖에 안됨 - 그것도 쌀 빼고나면  딸랑…… 5%   농업 없는 한국을 자녀들에게 물려주시겠습니까?</vt:lpstr>
      <vt:lpstr>8. 환경을 파괴하는 협정이다?   - 한미 FTA 체결을 위해 미국이 내건    4대 선결조건 중에 하나가 자동차 배기량이 많으면    세금을 더 부과하는 제도를 없애는 것  - 배기가스가 많은 자동차에 세금을 부과하는 환경정책 폐지   =&gt; MB가 그렇게 부르짓는 기후온난화라는 지구적 과제 역행  - 유전자 조작식품에 대한 규제 더욱더 완화  - 환경정책은 예외라고 정부에서는 말하고 있지만,   - 한미 FTA가 발효되면 환경규제는 무역장벽으로 취급될 뿐</vt:lpstr>
      <vt:lpstr>9. 명백한 불평등 협정이다!   - 미국의 한미 FTA 이행법 102조를 보면,     FTA협정과 미국법령이 충돌할 경우                      미국 법령이 우선한다고 되어 있음        반면, 한국에서는 한미 FTA 협정이 한국법에  우선함  - 한미FTA는 미국에서는 국내법이 아니지만, 한국에서 국내법        그렇기 때문에,  미국에 진출한 한국기업이               FTA 위반을 이유로 미국법원에 소송을 할 수 없음      명백한 불평등 협정…… 맞죠!</vt:lpstr>
      <vt:lpstr>10. 1%만을 위한 협정이다.   - 미국의 기업과 한국의 상공회의소, 전경련 등이    한미FTA 지지 광고로 언론을 도배하고 있음.  - 왜 일까요?   + 한국의 공공부문이 민영화되면,              미국기업과 합작하여 재벌들도 혜택을 보기 때문이죠!   + 의료민영화되면, 미국 보험회사 뿐만 아니라,              국내 보험회사들도 민영의료보험 장사로 돈벌기 때문이죠.  - 대부분의 국민들, 서민들에게는 무엇이 돌아오죠?    + 가스, 전기, 철도요금 같은 공공요금만 폭등    + 약값, 의료비 폭등으로 건강보험 마저 위협받게 됨    + 동네상점, 중소기업 망하고 비정규직과 실업 늘어납니다.      1% 는 이익을 보지만, 99%는 재앙인 협정</vt:lpstr>
      <vt:lpstr> 99%의 힘으로 한미 FTA 협정 막아야 합니다.  그동안 미국이 남미와 아프리카, 중동, 아시아  나라들과 추진했던 FTA,  모든 지역에서 폐기되고,  현재, 단 한나라 대한민국만 FTA 추진 중  반드시 막아야 합니다! </vt:lpstr>
    </vt:vector>
  </TitlesOfParts>
  <Company>The Hope Institute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Kim Dal-Su</dc:creator>
  <cp:lastModifiedBy>Admin7</cp:lastModifiedBy>
  <cp:revision>465</cp:revision>
  <dcterms:created xsi:type="dcterms:W3CDTF">2009-03-13T00:44:53Z</dcterms:created>
  <dcterms:modified xsi:type="dcterms:W3CDTF">2011-12-01T08:47:38Z</dcterms:modified>
</cp:coreProperties>
</file>